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5" r:id="rId4"/>
  </p:sldMasterIdLst>
  <p:sldIdLst>
    <p:sldId id="343" r:id="rId5"/>
    <p:sldId id="350" r:id="rId6"/>
    <p:sldId id="284" r:id="rId7"/>
    <p:sldId id="283" r:id="rId8"/>
    <p:sldId id="285" r:id="rId9"/>
    <p:sldId id="341" r:id="rId10"/>
    <p:sldId id="351" r:id="rId11"/>
    <p:sldId id="342" r:id="rId12"/>
    <p:sldId id="264" r:id="rId13"/>
    <p:sldId id="352" r:id="rId14"/>
    <p:sldId id="353" r:id="rId15"/>
    <p:sldId id="268" r:id="rId16"/>
    <p:sldId id="259" r:id="rId17"/>
    <p:sldId id="267" r:id="rId18"/>
    <p:sldId id="346" r:id="rId19"/>
    <p:sldId id="34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FF7"/>
    <a:srgbClr val="D0D1D9"/>
    <a:srgbClr val="F6F9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34" autoAdjust="0"/>
  </p:normalViewPr>
  <p:slideViewPr>
    <p:cSldViewPr snapToGrid="0">
      <p:cViewPr varScale="1">
        <p:scale>
          <a:sx n="71" d="100"/>
          <a:sy n="71" d="100"/>
        </p:scale>
        <p:origin x="67"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svg"/><Relationship Id="rId1" Type="http://schemas.openxmlformats.org/officeDocument/2006/relationships/image" Target="../media/image3.png"/><Relationship Id="rId6" Type="http://schemas.openxmlformats.org/officeDocument/2006/relationships/image" Target="../media/image11.svg"/><Relationship Id="rId5" Type="http://schemas.openxmlformats.org/officeDocument/2006/relationships/image" Target="../media/image5.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svg"/><Relationship Id="rId1" Type="http://schemas.openxmlformats.org/officeDocument/2006/relationships/image" Target="../media/image3.png"/><Relationship Id="rId6" Type="http://schemas.openxmlformats.org/officeDocument/2006/relationships/image" Target="../media/image11.svg"/><Relationship Id="rId5" Type="http://schemas.openxmlformats.org/officeDocument/2006/relationships/image" Target="../media/image5.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5C0B14E-AEA6-48D3-A387-ED4A3A3BF840}" type="doc">
      <dgm:prSet loTypeId="urn:microsoft.com/office/officeart/2005/8/layout/chevron1" loCatId="icon" qsTypeId="urn:microsoft.com/office/officeart/2005/8/quickstyle/simple1" qsCatId="simple" csTypeId="urn:microsoft.com/office/officeart/2005/8/colors/colorful3" csCatId="colorful" phldr="1"/>
      <dgm:spPr/>
      <dgm:t>
        <a:bodyPr/>
        <a:lstStyle/>
        <a:p>
          <a:endParaRPr lang="en-US"/>
        </a:p>
      </dgm:t>
    </dgm:pt>
    <dgm:pt modelId="{AACEAFD5-63CF-4AFC-B46F-BE086C5D447C}">
      <dgm:prSet phldrT="[Text]" custT="1"/>
      <dgm:spPr/>
      <dgm:t>
        <a:bodyPr/>
        <a:lstStyle/>
        <a:p>
          <a:r>
            <a:rPr lang="en-US" sz="1200" b="1" dirty="0" smtClean="0">
              <a:effectLst/>
              <a:latin typeface="+mj-lt"/>
            </a:rPr>
            <a:t>Cervical cancer prevention programs in SSA</a:t>
          </a:r>
          <a:endParaRPr lang="en-US" sz="1200" b="1" dirty="0">
            <a:effectLst/>
            <a:latin typeface="+mj-lt"/>
          </a:endParaRPr>
        </a:p>
      </dgm:t>
    </dgm:pt>
    <dgm:pt modelId="{7A0BD8EC-BB4A-4912-A54E-6F39B681264E}" type="parTrans" cxnId="{AE101ABC-7EA3-4444-A576-8AB15A371C84}">
      <dgm:prSet/>
      <dgm:spPr/>
      <dgm:t>
        <a:bodyPr/>
        <a:lstStyle/>
        <a:p>
          <a:endParaRPr lang="en-US" sz="1400"/>
        </a:p>
      </dgm:t>
    </dgm:pt>
    <dgm:pt modelId="{7A8D4B4D-06E9-4958-810D-A6226B6AC588}" type="sibTrans" cxnId="{AE101ABC-7EA3-4444-A576-8AB15A371C84}">
      <dgm:prSet/>
      <dgm:spPr/>
      <dgm:t>
        <a:bodyPr/>
        <a:lstStyle/>
        <a:p>
          <a:endParaRPr lang="en-US" sz="1400"/>
        </a:p>
      </dgm:t>
    </dgm:pt>
    <dgm:pt modelId="{349299C9-846E-4827-813A-349CCCE20782}">
      <dgm:prSet phldrT="[Text]" custT="1"/>
      <dgm:spPr/>
      <dgm:t>
        <a:bodyPr lIns="0" tIns="432000" rIns="182880" anchor="t" anchorCtr="0"/>
        <a:lstStyle/>
        <a:p>
          <a:pPr marL="0" lvl="0" indent="0" defTabSz="533400">
            <a:lnSpc>
              <a:spcPct val="100000"/>
            </a:lnSpc>
            <a:spcBef>
              <a:spcPct val="0"/>
            </a:spcBef>
            <a:spcAft>
              <a:spcPts val="0"/>
            </a:spcAft>
            <a:buNone/>
          </a:pPr>
          <a:endParaRPr lang="en-US" sz="1100" kern="1200" dirty="0">
            <a:latin typeface="+mn-lt"/>
            <a:ea typeface="+mn-ea"/>
            <a:cs typeface="+mn-cs"/>
          </a:endParaRPr>
        </a:p>
      </dgm:t>
    </dgm:pt>
    <dgm:pt modelId="{AEA27547-B9ED-4994-BD27-04EC297EF367}" type="parTrans" cxnId="{0EFA3039-6828-403C-9445-4359BA6645E6}">
      <dgm:prSet/>
      <dgm:spPr/>
      <dgm:t>
        <a:bodyPr/>
        <a:lstStyle/>
        <a:p>
          <a:endParaRPr lang="en-US" sz="1400"/>
        </a:p>
      </dgm:t>
    </dgm:pt>
    <dgm:pt modelId="{9D819F52-ACA0-4B08-8256-DF6BD8FA3A0B}" type="sibTrans" cxnId="{0EFA3039-6828-403C-9445-4359BA6645E6}">
      <dgm:prSet/>
      <dgm:spPr/>
      <dgm:t>
        <a:bodyPr/>
        <a:lstStyle/>
        <a:p>
          <a:endParaRPr lang="en-US" sz="1400"/>
        </a:p>
      </dgm:t>
    </dgm:pt>
    <dgm:pt modelId="{5D70EFF5-8B31-4A1F-AE44-51E4CF0013EB}">
      <dgm:prSet phldrT="[Text]" custT="1"/>
      <dgm:spPr/>
      <dgm:t>
        <a:bodyPr lIns="0" tIns="432000" rIns="0" anchor="t" anchorCtr="0"/>
        <a:lstStyle/>
        <a:p>
          <a:pPr marL="17463" indent="0">
            <a:buNone/>
            <a:tabLst/>
          </a:pPr>
          <a:endParaRPr lang="en-US" sz="1100" dirty="0"/>
        </a:p>
      </dgm:t>
    </dgm:pt>
    <dgm:pt modelId="{96C720A0-FEEF-48D1-8DF6-ABA03C304822}" type="parTrans" cxnId="{E97FF64F-8020-497E-AE7D-2395DDA4560D}">
      <dgm:prSet/>
      <dgm:spPr/>
      <dgm:t>
        <a:bodyPr/>
        <a:lstStyle/>
        <a:p>
          <a:endParaRPr lang="en-US" sz="1400"/>
        </a:p>
      </dgm:t>
    </dgm:pt>
    <dgm:pt modelId="{B6A59CDE-18AD-4553-B6C5-FF001A8E8510}" type="sibTrans" cxnId="{E97FF64F-8020-497E-AE7D-2395DDA4560D}">
      <dgm:prSet/>
      <dgm:spPr/>
      <dgm:t>
        <a:bodyPr/>
        <a:lstStyle/>
        <a:p>
          <a:endParaRPr lang="en-US" sz="1400"/>
        </a:p>
      </dgm:t>
    </dgm:pt>
    <dgm:pt modelId="{D71FC021-6A65-44D1-95B9-0E6C89079866}">
      <dgm:prSet phldrT="[Text]" custT="1"/>
      <dgm:spPr/>
      <dgm:t>
        <a:bodyPr/>
        <a:lstStyle/>
        <a:p>
          <a:r>
            <a:rPr lang="en-US" sz="1200" b="1" dirty="0" smtClean="0">
              <a:effectLst/>
              <a:latin typeface="+mj-lt"/>
            </a:rPr>
            <a:t>Micro-level changes</a:t>
          </a:r>
          <a:endParaRPr lang="en-US" sz="1200" b="1" dirty="0">
            <a:effectLst/>
            <a:latin typeface="+mj-lt"/>
          </a:endParaRPr>
        </a:p>
      </dgm:t>
    </dgm:pt>
    <dgm:pt modelId="{862AAE39-3AAD-40E3-BA20-90187BD73242}" type="parTrans" cxnId="{53239C96-427C-420B-95DC-546F3B30ED65}">
      <dgm:prSet/>
      <dgm:spPr/>
      <dgm:t>
        <a:bodyPr/>
        <a:lstStyle/>
        <a:p>
          <a:endParaRPr lang="en-US" sz="1400"/>
        </a:p>
      </dgm:t>
    </dgm:pt>
    <dgm:pt modelId="{9B090D9D-470E-46E2-AABB-0368A52481AA}" type="sibTrans" cxnId="{53239C96-427C-420B-95DC-546F3B30ED65}">
      <dgm:prSet/>
      <dgm:spPr/>
      <dgm:t>
        <a:bodyPr/>
        <a:lstStyle/>
        <a:p>
          <a:endParaRPr lang="en-US" sz="1400"/>
        </a:p>
      </dgm:t>
    </dgm:pt>
    <dgm:pt modelId="{4A6BB192-9983-4F48-BBC5-6E384EED7EC5}">
      <dgm:prSet phldrT="[Text]" custT="1"/>
      <dgm:spPr/>
      <dgm:t>
        <a:bodyPr lIns="0" tIns="432000" rIns="182880" anchor="t" anchorCtr="0"/>
        <a:lstStyle/>
        <a:p>
          <a:pPr marL="17463" indent="0">
            <a:buNone/>
            <a:tabLst/>
          </a:pPr>
          <a:endParaRPr lang="en-US" sz="1100" dirty="0"/>
        </a:p>
      </dgm:t>
    </dgm:pt>
    <dgm:pt modelId="{230A6E4A-6CED-4DC0-AEFE-6859FE07B658}" type="parTrans" cxnId="{E3115EEA-DE9C-4F06-B8B3-BEB263D5F2B1}">
      <dgm:prSet/>
      <dgm:spPr/>
      <dgm:t>
        <a:bodyPr/>
        <a:lstStyle/>
        <a:p>
          <a:endParaRPr lang="en-US" sz="1400"/>
        </a:p>
      </dgm:t>
    </dgm:pt>
    <dgm:pt modelId="{0B568EC2-5D2A-4B00-8047-B7832F245B44}" type="sibTrans" cxnId="{E3115EEA-DE9C-4F06-B8B3-BEB263D5F2B1}">
      <dgm:prSet/>
      <dgm:spPr/>
      <dgm:t>
        <a:bodyPr/>
        <a:lstStyle/>
        <a:p>
          <a:endParaRPr lang="en-US" sz="1400"/>
        </a:p>
      </dgm:t>
    </dgm:pt>
    <dgm:pt modelId="{D07AD3FD-84FF-467E-9693-752776549C61}">
      <dgm:prSet phldrT="[Text]" custT="1"/>
      <dgm:spPr/>
      <dgm:t>
        <a:bodyPr/>
        <a:lstStyle/>
        <a:p>
          <a:r>
            <a:rPr lang="en-US" sz="1200" b="1" dirty="0" smtClean="0">
              <a:effectLst/>
              <a:latin typeface="+mj-lt"/>
            </a:rPr>
            <a:t>Failure to reach benchmarks</a:t>
          </a:r>
          <a:endParaRPr lang="en-US" sz="1200" b="1" dirty="0">
            <a:effectLst/>
            <a:latin typeface="+mj-lt"/>
          </a:endParaRPr>
        </a:p>
      </dgm:t>
    </dgm:pt>
    <dgm:pt modelId="{A8C9B7A9-BC2A-4753-B7F0-F2E361D95520}" type="sibTrans" cxnId="{55492768-9A5E-4F74-AC7C-959C5C24EFD3}">
      <dgm:prSet/>
      <dgm:spPr/>
      <dgm:t>
        <a:bodyPr/>
        <a:lstStyle/>
        <a:p>
          <a:endParaRPr lang="en-US" sz="1400"/>
        </a:p>
      </dgm:t>
    </dgm:pt>
    <dgm:pt modelId="{7B691773-F524-4FAD-A272-BDF0B0C4370A}" type="parTrans" cxnId="{55492768-9A5E-4F74-AC7C-959C5C24EFD3}">
      <dgm:prSet/>
      <dgm:spPr/>
      <dgm:t>
        <a:bodyPr/>
        <a:lstStyle/>
        <a:p>
          <a:endParaRPr lang="en-US" sz="1400"/>
        </a:p>
      </dgm:t>
    </dgm:pt>
    <dgm:pt modelId="{32CCB050-072A-41BF-BE1B-388CF53E5629}">
      <dgm:prSet custT="1"/>
      <dgm:spPr/>
      <dgm:t>
        <a:bodyPr/>
        <a:lstStyle/>
        <a:p>
          <a:r>
            <a:rPr lang="en-US" sz="1200" b="1" dirty="0" err="1" smtClean="0">
              <a:effectLst/>
              <a:latin typeface="+mj-lt"/>
            </a:rPr>
            <a:t>Meso</a:t>
          </a:r>
          <a:r>
            <a:rPr lang="en-US" sz="1200" b="1" dirty="0" smtClean="0">
              <a:effectLst/>
              <a:latin typeface="+mj-lt"/>
            </a:rPr>
            <a:t>-level changes </a:t>
          </a:r>
          <a:endParaRPr lang="ru-RU" sz="1200" b="1" dirty="0">
            <a:effectLst/>
            <a:latin typeface="+mj-lt"/>
          </a:endParaRPr>
        </a:p>
      </dgm:t>
    </dgm:pt>
    <dgm:pt modelId="{B301371B-A53D-4B79-8B8D-7B304894442B}" type="parTrans" cxnId="{042E0AE1-6450-410A-B96E-AFBADB139BEA}">
      <dgm:prSet/>
      <dgm:spPr/>
      <dgm:t>
        <a:bodyPr/>
        <a:lstStyle/>
        <a:p>
          <a:endParaRPr lang="ru-RU" sz="1400"/>
        </a:p>
      </dgm:t>
    </dgm:pt>
    <dgm:pt modelId="{BF05D8EE-4413-4737-8721-DAF10D6CAB04}" type="sibTrans" cxnId="{042E0AE1-6450-410A-B96E-AFBADB139BEA}">
      <dgm:prSet/>
      <dgm:spPr/>
      <dgm:t>
        <a:bodyPr/>
        <a:lstStyle/>
        <a:p>
          <a:endParaRPr lang="ru-RU" sz="1400"/>
        </a:p>
      </dgm:t>
    </dgm:pt>
    <dgm:pt modelId="{9E838AE2-4659-4603-ABC8-58DF4222C0D4}">
      <dgm:prSet custT="1"/>
      <dgm:spPr/>
      <dgm:t>
        <a:bodyPr/>
        <a:lstStyle/>
        <a:p>
          <a:r>
            <a:rPr lang="en-US" sz="1200" b="1" dirty="0" smtClean="0">
              <a:effectLst/>
              <a:latin typeface="+mj-lt"/>
            </a:rPr>
            <a:t>Macro-level changes</a:t>
          </a:r>
          <a:endParaRPr lang="ru-RU" sz="1200" b="1" dirty="0">
            <a:effectLst/>
            <a:latin typeface="+mj-lt"/>
          </a:endParaRPr>
        </a:p>
      </dgm:t>
    </dgm:pt>
    <dgm:pt modelId="{5FC53805-9431-4BC8-ADB9-DABF59DE31C7}" type="parTrans" cxnId="{CF54291C-AAFD-4FA4-9A16-20CE892BA907}">
      <dgm:prSet/>
      <dgm:spPr/>
      <dgm:t>
        <a:bodyPr/>
        <a:lstStyle/>
        <a:p>
          <a:endParaRPr lang="ru-RU" sz="1400"/>
        </a:p>
      </dgm:t>
    </dgm:pt>
    <dgm:pt modelId="{61F1BCD3-232D-4C03-B56C-182BCB6108CD}" type="sibTrans" cxnId="{CF54291C-AAFD-4FA4-9A16-20CE892BA907}">
      <dgm:prSet/>
      <dgm:spPr/>
      <dgm:t>
        <a:bodyPr/>
        <a:lstStyle/>
        <a:p>
          <a:endParaRPr lang="ru-RU" sz="1400"/>
        </a:p>
      </dgm:t>
    </dgm:pt>
    <dgm:pt modelId="{C8E903CE-0CFD-4D68-A857-80E14557005E}">
      <dgm:prSet custT="1"/>
      <dgm:spPr/>
      <dgm:t>
        <a:bodyPr lIns="0" tIns="432000" rIns="0" anchor="t" anchorCtr="0"/>
        <a:lstStyle/>
        <a:p>
          <a:pPr marL="0" lvl="0" indent="0" defTabSz="533400">
            <a:spcBef>
              <a:spcPct val="0"/>
            </a:spcBef>
            <a:spcAft>
              <a:spcPts val="0"/>
            </a:spcAft>
            <a:buNone/>
          </a:pPr>
          <a:endParaRPr lang="en-US" sz="1100" kern="1200" dirty="0">
            <a:latin typeface="+mn-lt"/>
            <a:ea typeface="+mn-ea"/>
            <a:cs typeface="+mn-cs"/>
          </a:endParaRPr>
        </a:p>
      </dgm:t>
    </dgm:pt>
    <dgm:pt modelId="{D5890537-0D77-4DA1-A100-62C393623468}" type="parTrans" cxnId="{17BD67AD-4331-49EC-BC4A-29404E891597}">
      <dgm:prSet/>
      <dgm:spPr/>
      <dgm:t>
        <a:bodyPr/>
        <a:lstStyle/>
        <a:p>
          <a:endParaRPr lang="en-US" sz="1400"/>
        </a:p>
      </dgm:t>
    </dgm:pt>
    <dgm:pt modelId="{862799CE-00F4-4DD6-894E-A487503F8DE6}" type="sibTrans" cxnId="{17BD67AD-4331-49EC-BC4A-29404E891597}">
      <dgm:prSet/>
      <dgm:spPr/>
      <dgm:t>
        <a:bodyPr/>
        <a:lstStyle/>
        <a:p>
          <a:endParaRPr lang="en-US" sz="1400"/>
        </a:p>
      </dgm:t>
    </dgm:pt>
    <dgm:pt modelId="{F5C31579-670D-459B-9D18-DDDF158B334A}">
      <dgm:prSet phldrT="[Text]" custT="1"/>
      <dgm:spPr/>
      <dgm:t>
        <a:bodyPr lIns="0" tIns="432000" rIns="0" anchor="t" anchorCtr="0"/>
        <a:lstStyle/>
        <a:p>
          <a:pPr marL="17463" indent="0">
            <a:buNone/>
            <a:tabLst/>
          </a:pPr>
          <a:endParaRPr lang="en-US" sz="1200" dirty="0"/>
        </a:p>
      </dgm:t>
    </dgm:pt>
    <dgm:pt modelId="{1FD4CB86-CE31-4390-97C4-ADD22CCF6074}" type="parTrans" cxnId="{58B5BAD6-E832-43AF-8566-227444228FE4}">
      <dgm:prSet/>
      <dgm:spPr/>
      <dgm:t>
        <a:bodyPr/>
        <a:lstStyle/>
        <a:p>
          <a:endParaRPr lang="en-US"/>
        </a:p>
      </dgm:t>
    </dgm:pt>
    <dgm:pt modelId="{C30AB59B-7EE6-4092-AB92-9A05981AD979}" type="sibTrans" cxnId="{58B5BAD6-E832-43AF-8566-227444228FE4}">
      <dgm:prSet/>
      <dgm:spPr/>
      <dgm:t>
        <a:bodyPr/>
        <a:lstStyle/>
        <a:p>
          <a:endParaRPr lang="en-US"/>
        </a:p>
      </dgm:t>
    </dgm:pt>
    <dgm:pt modelId="{4443E6D3-3414-4987-9830-0D0608F6EA76}">
      <dgm:prSet custT="1"/>
      <dgm:spPr/>
      <dgm:t>
        <a:bodyPr lIns="0" tIns="432000" rIns="182880" anchor="t" anchorCtr="0"/>
        <a:lstStyle/>
        <a:p>
          <a:pPr marL="0" lvl="0" indent="0" defTabSz="533400">
            <a:spcBef>
              <a:spcPct val="0"/>
            </a:spcBef>
            <a:spcAft>
              <a:spcPts val="0"/>
            </a:spcAft>
            <a:buNone/>
          </a:pPr>
          <a:endParaRPr lang="en-US" sz="1200" kern="1200" dirty="0">
            <a:latin typeface="+mn-lt"/>
            <a:ea typeface="+mn-ea"/>
            <a:cs typeface="+mn-cs"/>
          </a:endParaRPr>
        </a:p>
      </dgm:t>
    </dgm:pt>
    <dgm:pt modelId="{3305C435-A2C9-4CFC-951A-CF75A5FEFA3C}" type="sibTrans" cxnId="{BA9DAAE9-028F-4E28-BDF1-AA8175C52529}">
      <dgm:prSet/>
      <dgm:spPr/>
      <dgm:t>
        <a:bodyPr/>
        <a:lstStyle/>
        <a:p>
          <a:endParaRPr lang="en-US"/>
        </a:p>
      </dgm:t>
    </dgm:pt>
    <dgm:pt modelId="{C6FFC33A-1BB5-40CB-A779-B976F2B96838}" type="parTrans" cxnId="{BA9DAAE9-028F-4E28-BDF1-AA8175C52529}">
      <dgm:prSet/>
      <dgm:spPr/>
      <dgm:t>
        <a:bodyPr/>
        <a:lstStyle/>
        <a:p>
          <a:endParaRPr lang="en-US"/>
        </a:p>
      </dgm:t>
    </dgm:pt>
    <dgm:pt modelId="{69331891-6B40-0C44-A32D-46158B8E57A3}" type="pres">
      <dgm:prSet presAssocID="{55C0B14E-AEA6-48D3-A387-ED4A3A3BF840}" presName="Name0" presStyleCnt="0">
        <dgm:presLayoutVars>
          <dgm:dir/>
          <dgm:animLvl val="lvl"/>
          <dgm:resizeHandles val="exact"/>
        </dgm:presLayoutVars>
      </dgm:prSet>
      <dgm:spPr/>
      <dgm:t>
        <a:bodyPr/>
        <a:lstStyle/>
        <a:p>
          <a:endParaRPr lang="en-US"/>
        </a:p>
      </dgm:t>
    </dgm:pt>
    <dgm:pt modelId="{66037EBF-ADAB-534E-B6BA-93176E763C1F}" type="pres">
      <dgm:prSet presAssocID="{AACEAFD5-63CF-4AFC-B46F-BE086C5D447C}" presName="composite" presStyleCnt="0"/>
      <dgm:spPr/>
    </dgm:pt>
    <dgm:pt modelId="{F2E1D599-5132-544B-9617-7B411AECE87E}" type="pres">
      <dgm:prSet presAssocID="{AACEAFD5-63CF-4AFC-B46F-BE086C5D447C}" presName="parTx" presStyleLbl="node1" presStyleIdx="0" presStyleCnt="5" custLinFactNeighborX="-251" custLinFactNeighborY="57269">
        <dgm:presLayoutVars>
          <dgm:chMax val="0"/>
          <dgm:chPref val="0"/>
          <dgm:bulletEnabled val="1"/>
        </dgm:presLayoutVars>
      </dgm:prSet>
      <dgm:spPr/>
      <dgm:t>
        <a:bodyPr/>
        <a:lstStyle/>
        <a:p>
          <a:endParaRPr lang="en-US"/>
        </a:p>
      </dgm:t>
    </dgm:pt>
    <dgm:pt modelId="{79CA1122-69FB-0B4E-B2C9-4D2ECE3F8377}" type="pres">
      <dgm:prSet presAssocID="{AACEAFD5-63CF-4AFC-B46F-BE086C5D447C}" presName="desTx" presStyleLbl="revTx" presStyleIdx="0" presStyleCnt="5" custLinFactNeighborX="4572" custLinFactNeighborY="-10738">
        <dgm:presLayoutVars>
          <dgm:bulletEnabled val="1"/>
        </dgm:presLayoutVars>
      </dgm:prSet>
      <dgm:spPr/>
      <dgm:t>
        <a:bodyPr/>
        <a:lstStyle/>
        <a:p>
          <a:endParaRPr lang="en-US"/>
        </a:p>
      </dgm:t>
    </dgm:pt>
    <dgm:pt modelId="{E0B111EB-6B00-CA49-8FEC-22C5BE757EB4}" type="pres">
      <dgm:prSet presAssocID="{7A8D4B4D-06E9-4958-810D-A6226B6AC588}" presName="space" presStyleCnt="0"/>
      <dgm:spPr/>
    </dgm:pt>
    <dgm:pt modelId="{F7544DD8-4F55-DE42-B417-F2F202376970}" type="pres">
      <dgm:prSet presAssocID="{D07AD3FD-84FF-467E-9693-752776549C61}" presName="composite" presStyleCnt="0"/>
      <dgm:spPr/>
    </dgm:pt>
    <dgm:pt modelId="{3FE0BECA-F8E9-F948-9E5B-A2C88CDF4684}" type="pres">
      <dgm:prSet presAssocID="{D07AD3FD-84FF-467E-9693-752776549C61}" presName="parTx" presStyleLbl="node1" presStyleIdx="1" presStyleCnt="5" custLinFactNeighborX="-2093" custLinFactNeighborY="56336">
        <dgm:presLayoutVars>
          <dgm:chMax val="0"/>
          <dgm:chPref val="0"/>
          <dgm:bulletEnabled val="1"/>
        </dgm:presLayoutVars>
      </dgm:prSet>
      <dgm:spPr/>
      <dgm:t>
        <a:bodyPr/>
        <a:lstStyle/>
        <a:p>
          <a:endParaRPr lang="en-US"/>
        </a:p>
      </dgm:t>
    </dgm:pt>
    <dgm:pt modelId="{E0B80017-40D4-A441-897E-5DB40659239C}" type="pres">
      <dgm:prSet presAssocID="{D07AD3FD-84FF-467E-9693-752776549C61}" presName="desTx" presStyleLbl="revTx" presStyleIdx="1" presStyleCnt="5" custLinFactNeighborX="-653" custLinFactNeighborY="-9431">
        <dgm:presLayoutVars>
          <dgm:bulletEnabled val="1"/>
        </dgm:presLayoutVars>
      </dgm:prSet>
      <dgm:spPr/>
      <dgm:t>
        <a:bodyPr/>
        <a:lstStyle/>
        <a:p>
          <a:endParaRPr lang="en-US"/>
        </a:p>
      </dgm:t>
    </dgm:pt>
    <dgm:pt modelId="{7D67B05F-DA7B-C240-8240-8CABE6816E7A}" type="pres">
      <dgm:prSet presAssocID="{A8C9B7A9-BC2A-4753-B7F0-F2E361D95520}" presName="space" presStyleCnt="0"/>
      <dgm:spPr/>
    </dgm:pt>
    <dgm:pt modelId="{9D079F4D-3747-784B-B50B-CC270636EE58}" type="pres">
      <dgm:prSet presAssocID="{D71FC021-6A65-44D1-95B9-0E6C89079866}" presName="composite" presStyleCnt="0"/>
      <dgm:spPr/>
    </dgm:pt>
    <dgm:pt modelId="{81520718-E0A3-F74D-A443-828F2E61E496}" type="pres">
      <dgm:prSet presAssocID="{D71FC021-6A65-44D1-95B9-0E6C89079866}" presName="parTx" presStyleLbl="node1" presStyleIdx="2" presStyleCnt="5" custScaleX="108874" custLinFactNeighborX="-3134" custLinFactNeighborY="53125">
        <dgm:presLayoutVars>
          <dgm:chMax val="0"/>
          <dgm:chPref val="0"/>
          <dgm:bulletEnabled val="1"/>
        </dgm:presLayoutVars>
      </dgm:prSet>
      <dgm:spPr/>
      <dgm:t>
        <a:bodyPr/>
        <a:lstStyle/>
        <a:p>
          <a:endParaRPr lang="en-US"/>
        </a:p>
      </dgm:t>
    </dgm:pt>
    <dgm:pt modelId="{8A27EB0C-FEE2-BE49-9979-EC1C219DE78D}" type="pres">
      <dgm:prSet presAssocID="{D71FC021-6A65-44D1-95B9-0E6C89079866}" presName="desTx" presStyleLbl="revTx" presStyleIdx="2" presStyleCnt="5" custLinFactNeighborX="-1957" custLinFactNeighborY="-8777">
        <dgm:presLayoutVars>
          <dgm:bulletEnabled val="1"/>
        </dgm:presLayoutVars>
      </dgm:prSet>
      <dgm:spPr/>
      <dgm:t>
        <a:bodyPr/>
        <a:lstStyle/>
        <a:p>
          <a:endParaRPr lang="en-US"/>
        </a:p>
      </dgm:t>
    </dgm:pt>
    <dgm:pt modelId="{061C61CF-83ED-8243-8B23-EF5929A5B331}" type="pres">
      <dgm:prSet presAssocID="{9B090D9D-470E-46E2-AABB-0368A52481AA}" presName="space" presStyleCnt="0"/>
      <dgm:spPr/>
    </dgm:pt>
    <dgm:pt modelId="{930410B6-8652-C443-9B5D-34A37BFD720A}" type="pres">
      <dgm:prSet presAssocID="{32CCB050-072A-41BF-BE1B-388CF53E5629}" presName="composite" presStyleCnt="0"/>
      <dgm:spPr/>
    </dgm:pt>
    <dgm:pt modelId="{0CD56FB9-D72E-9940-8548-010CDB0C9363}" type="pres">
      <dgm:prSet presAssocID="{32CCB050-072A-41BF-BE1B-388CF53E5629}" presName="parTx" presStyleLbl="node1" presStyleIdx="3" presStyleCnt="5" custScaleX="111026" custLinFactNeighborX="-4700" custLinFactNeighborY="51820">
        <dgm:presLayoutVars>
          <dgm:chMax val="0"/>
          <dgm:chPref val="0"/>
          <dgm:bulletEnabled val="1"/>
        </dgm:presLayoutVars>
      </dgm:prSet>
      <dgm:spPr/>
      <dgm:t>
        <a:bodyPr/>
        <a:lstStyle/>
        <a:p>
          <a:endParaRPr lang="en-US"/>
        </a:p>
      </dgm:t>
    </dgm:pt>
    <dgm:pt modelId="{F38F5139-7DF1-3240-BF8A-0D0B02C34E33}" type="pres">
      <dgm:prSet presAssocID="{32CCB050-072A-41BF-BE1B-388CF53E5629}" presName="desTx" presStyleLbl="revTx" presStyleIdx="3" presStyleCnt="5" custScaleX="112980" custLinFactNeighborX="-1306" custLinFactNeighborY="-9758">
        <dgm:presLayoutVars>
          <dgm:bulletEnabled val="1"/>
        </dgm:presLayoutVars>
      </dgm:prSet>
      <dgm:spPr/>
      <dgm:t>
        <a:bodyPr/>
        <a:lstStyle/>
        <a:p>
          <a:endParaRPr lang="en-US"/>
        </a:p>
      </dgm:t>
    </dgm:pt>
    <dgm:pt modelId="{1E9AA517-5DCA-4C46-B534-2D6C38CA361F}" type="pres">
      <dgm:prSet presAssocID="{BF05D8EE-4413-4737-8721-DAF10D6CAB04}" presName="space" presStyleCnt="0"/>
      <dgm:spPr/>
    </dgm:pt>
    <dgm:pt modelId="{F1F2B902-8668-234E-8139-B8846854FBF6}" type="pres">
      <dgm:prSet presAssocID="{9E838AE2-4659-4603-ABC8-58DF4222C0D4}" presName="composite" presStyleCnt="0"/>
      <dgm:spPr/>
    </dgm:pt>
    <dgm:pt modelId="{BB3B3198-26D7-164E-981A-C5A96DD0DBEF}" type="pres">
      <dgm:prSet presAssocID="{9E838AE2-4659-4603-ABC8-58DF4222C0D4}" presName="parTx" presStyleLbl="node1" presStyleIdx="4" presStyleCnt="5" custScaleX="109102" custLinFactNeighborX="-5700" custLinFactNeighborY="50515">
        <dgm:presLayoutVars>
          <dgm:chMax val="0"/>
          <dgm:chPref val="0"/>
          <dgm:bulletEnabled val="1"/>
        </dgm:presLayoutVars>
      </dgm:prSet>
      <dgm:spPr/>
      <dgm:t>
        <a:bodyPr/>
        <a:lstStyle/>
        <a:p>
          <a:endParaRPr lang="en-US"/>
        </a:p>
      </dgm:t>
    </dgm:pt>
    <dgm:pt modelId="{7DDD8217-14DA-AF4E-9FE3-03C109C46553}" type="pres">
      <dgm:prSet presAssocID="{9E838AE2-4659-4603-ABC8-58DF4222C0D4}" presName="desTx" presStyleLbl="revTx" presStyleIdx="4" presStyleCnt="5" custLinFactNeighborX="-4568" custLinFactNeighborY="-8777">
        <dgm:presLayoutVars>
          <dgm:bulletEnabled val="1"/>
        </dgm:presLayoutVars>
      </dgm:prSet>
      <dgm:spPr/>
      <dgm:t>
        <a:bodyPr/>
        <a:lstStyle/>
        <a:p>
          <a:endParaRPr lang="en-US"/>
        </a:p>
      </dgm:t>
    </dgm:pt>
  </dgm:ptLst>
  <dgm:cxnLst>
    <dgm:cxn modelId="{C5402926-5F5C-494A-A720-11303530F926}" type="presOf" srcId="{55C0B14E-AEA6-48D3-A387-ED4A3A3BF840}" destId="{69331891-6B40-0C44-A32D-46158B8E57A3}" srcOrd="0" destOrd="0" presId="urn:microsoft.com/office/officeart/2005/8/layout/chevron1"/>
    <dgm:cxn modelId="{AE4CF755-2AF1-5F42-B161-6898C57972A2}" type="presOf" srcId="{9E838AE2-4659-4603-ABC8-58DF4222C0D4}" destId="{BB3B3198-26D7-164E-981A-C5A96DD0DBEF}" srcOrd="0" destOrd="0" presId="urn:microsoft.com/office/officeart/2005/8/layout/chevron1"/>
    <dgm:cxn modelId="{7DB70C93-4F71-D447-8430-A39299AC3539}" type="presOf" srcId="{AACEAFD5-63CF-4AFC-B46F-BE086C5D447C}" destId="{F2E1D599-5132-544B-9617-7B411AECE87E}" srcOrd="0" destOrd="0" presId="urn:microsoft.com/office/officeart/2005/8/layout/chevron1"/>
    <dgm:cxn modelId="{36405C2F-552A-C342-A767-C4EB339558B3}" type="presOf" srcId="{D07AD3FD-84FF-467E-9693-752776549C61}" destId="{3FE0BECA-F8E9-F948-9E5B-A2C88CDF4684}" srcOrd="0" destOrd="0" presId="urn:microsoft.com/office/officeart/2005/8/layout/chevron1"/>
    <dgm:cxn modelId="{58B5BAD6-E832-43AF-8566-227444228FE4}" srcId="{D07AD3FD-84FF-467E-9693-752776549C61}" destId="{F5C31579-670D-459B-9D18-DDDF158B334A}" srcOrd="1" destOrd="0" parTransId="{1FD4CB86-CE31-4390-97C4-ADD22CCF6074}" sibTransId="{C30AB59B-7EE6-4092-AB92-9A05981AD979}"/>
    <dgm:cxn modelId="{AE101ABC-7EA3-4444-A576-8AB15A371C84}" srcId="{55C0B14E-AEA6-48D3-A387-ED4A3A3BF840}" destId="{AACEAFD5-63CF-4AFC-B46F-BE086C5D447C}" srcOrd="0" destOrd="0" parTransId="{7A0BD8EC-BB4A-4912-A54E-6F39B681264E}" sibTransId="{7A8D4B4D-06E9-4958-810D-A6226B6AC588}"/>
    <dgm:cxn modelId="{AE505868-71CE-6A42-87A1-4DCF310C5A66}" type="presOf" srcId="{349299C9-846E-4827-813A-349CCCE20782}" destId="{79CA1122-69FB-0B4E-B2C9-4D2ECE3F8377}" srcOrd="0" destOrd="0" presId="urn:microsoft.com/office/officeart/2005/8/layout/chevron1"/>
    <dgm:cxn modelId="{B2623D3C-145C-5045-A32A-A07E89BEB58E}" type="presOf" srcId="{D71FC021-6A65-44D1-95B9-0E6C89079866}" destId="{81520718-E0A3-F74D-A443-828F2E61E496}" srcOrd="0" destOrd="0" presId="urn:microsoft.com/office/officeart/2005/8/layout/chevron1"/>
    <dgm:cxn modelId="{E3115EEA-DE9C-4F06-B8B3-BEB263D5F2B1}" srcId="{D71FC021-6A65-44D1-95B9-0E6C89079866}" destId="{4A6BB192-9983-4F48-BBC5-6E384EED7EC5}" srcOrd="0" destOrd="0" parTransId="{230A6E4A-6CED-4DC0-AEFE-6859FE07B658}" sibTransId="{0B568EC2-5D2A-4B00-8047-B7832F245B44}"/>
    <dgm:cxn modelId="{042E0AE1-6450-410A-B96E-AFBADB139BEA}" srcId="{55C0B14E-AEA6-48D3-A387-ED4A3A3BF840}" destId="{32CCB050-072A-41BF-BE1B-388CF53E5629}" srcOrd="3" destOrd="0" parTransId="{B301371B-A53D-4B79-8B8D-7B304894442B}" sibTransId="{BF05D8EE-4413-4737-8721-DAF10D6CAB04}"/>
    <dgm:cxn modelId="{29C8E34F-69F8-B94A-9711-27C220EB2A8A}" type="presOf" srcId="{5D70EFF5-8B31-4A1F-AE44-51E4CF0013EB}" destId="{E0B80017-40D4-A441-897E-5DB40659239C}" srcOrd="0" destOrd="0" presId="urn:microsoft.com/office/officeart/2005/8/layout/chevron1"/>
    <dgm:cxn modelId="{17BD67AD-4331-49EC-BC4A-29404E891597}" srcId="{9E838AE2-4659-4603-ABC8-58DF4222C0D4}" destId="{C8E903CE-0CFD-4D68-A857-80E14557005E}" srcOrd="0" destOrd="0" parTransId="{D5890537-0D77-4DA1-A100-62C393623468}" sibTransId="{862799CE-00F4-4DD6-894E-A487503F8DE6}"/>
    <dgm:cxn modelId="{55492768-9A5E-4F74-AC7C-959C5C24EFD3}" srcId="{55C0B14E-AEA6-48D3-A387-ED4A3A3BF840}" destId="{D07AD3FD-84FF-467E-9693-752776549C61}" srcOrd="1" destOrd="0" parTransId="{7B691773-F524-4FAD-A272-BDF0B0C4370A}" sibTransId="{A8C9B7A9-BC2A-4753-B7F0-F2E361D95520}"/>
    <dgm:cxn modelId="{E97FF64F-8020-497E-AE7D-2395DDA4560D}" srcId="{D07AD3FD-84FF-467E-9693-752776549C61}" destId="{5D70EFF5-8B31-4A1F-AE44-51E4CF0013EB}" srcOrd="0" destOrd="0" parTransId="{96C720A0-FEEF-48D1-8DF6-ABA03C304822}" sibTransId="{B6A59CDE-18AD-4553-B6C5-FF001A8E8510}"/>
    <dgm:cxn modelId="{BA9DAAE9-028F-4E28-BDF1-AA8175C52529}" srcId="{32CCB050-072A-41BF-BE1B-388CF53E5629}" destId="{4443E6D3-3414-4987-9830-0D0608F6EA76}" srcOrd="0" destOrd="0" parTransId="{C6FFC33A-1BB5-40CB-A779-B976F2B96838}" sibTransId="{3305C435-A2C9-4CFC-951A-CF75A5FEFA3C}"/>
    <dgm:cxn modelId="{A309F1A7-86EA-405F-A388-C21DCF38DC61}" type="presOf" srcId="{F5C31579-670D-459B-9D18-DDDF158B334A}" destId="{E0B80017-40D4-A441-897E-5DB40659239C}" srcOrd="0" destOrd="1" presId="urn:microsoft.com/office/officeart/2005/8/layout/chevron1"/>
    <dgm:cxn modelId="{560D6613-8835-7446-8364-D2E287F4770E}" type="presOf" srcId="{4A6BB192-9983-4F48-BBC5-6E384EED7EC5}" destId="{8A27EB0C-FEE2-BE49-9979-EC1C219DE78D}" srcOrd="0" destOrd="0" presId="urn:microsoft.com/office/officeart/2005/8/layout/chevron1"/>
    <dgm:cxn modelId="{F1D17207-22C5-4EE1-9748-9ED0E6E1EA47}" type="presOf" srcId="{4443E6D3-3414-4987-9830-0D0608F6EA76}" destId="{F38F5139-7DF1-3240-BF8A-0D0B02C34E33}" srcOrd="0" destOrd="0" presId="urn:microsoft.com/office/officeart/2005/8/layout/chevron1"/>
    <dgm:cxn modelId="{CF54291C-AAFD-4FA4-9A16-20CE892BA907}" srcId="{55C0B14E-AEA6-48D3-A387-ED4A3A3BF840}" destId="{9E838AE2-4659-4603-ABC8-58DF4222C0D4}" srcOrd="4" destOrd="0" parTransId="{5FC53805-9431-4BC8-ADB9-DABF59DE31C7}" sibTransId="{61F1BCD3-232D-4C03-B56C-182BCB6108CD}"/>
    <dgm:cxn modelId="{0EFA3039-6828-403C-9445-4359BA6645E6}" srcId="{AACEAFD5-63CF-4AFC-B46F-BE086C5D447C}" destId="{349299C9-846E-4827-813A-349CCCE20782}" srcOrd="0" destOrd="0" parTransId="{AEA27547-B9ED-4994-BD27-04EC297EF367}" sibTransId="{9D819F52-ACA0-4B08-8256-DF6BD8FA3A0B}"/>
    <dgm:cxn modelId="{53239C96-427C-420B-95DC-546F3B30ED65}" srcId="{55C0B14E-AEA6-48D3-A387-ED4A3A3BF840}" destId="{D71FC021-6A65-44D1-95B9-0E6C89079866}" srcOrd="2" destOrd="0" parTransId="{862AAE39-3AAD-40E3-BA20-90187BD73242}" sibTransId="{9B090D9D-470E-46E2-AABB-0368A52481AA}"/>
    <dgm:cxn modelId="{AFF79FE3-07C5-0B49-85EE-6433005303BF}" type="presOf" srcId="{C8E903CE-0CFD-4D68-A857-80E14557005E}" destId="{7DDD8217-14DA-AF4E-9FE3-03C109C46553}" srcOrd="0" destOrd="0" presId="urn:microsoft.com/office/officeart/2005/8/layout/chevron1"/>
    <dgm:cxn modelId="{A92C1709-8F21-C44B-926D-1E0164FABBBE}" type="presOf" srcId="{32CCB050-072A-41BF-BE1B-388CF53E5629}" destId="{0CD56FB9-D72E-9940-8548-010CDB0C9363}" srcOrd="0" destOrd="0" presId="urn:microsoft.com/office/officeart/2005/8/layout/chevron1"/>
    <dgm:cxn modelId="{46B333CE-C86D-1C4F-9735-05E20A6698B6}" type="presParOf" srcId="{69331891-6B40-0C44-A32D-46158B8E57A3}" destId="{66037EBF-ADAB-534E-B6BA-93176E763C1F}" srcOrd="0" destOrd="0" presId="urn:microsoft.com/office/officeart/2005/8/layout/chevron1"/>
    <dgm:cxn modelId="{09D834C5-BCB1-D848-B10C-567FE9C72AFC}" type="presParOf" srcId="{66037EBF-ADAB-534E-B6BA-93176E763C1F}" destId="{F2E1D599-5132-544B-9617-7B411AECE87E}" srcOrd="0" destOrd="0" presId="urn:microsoft.com/office/officeart/2005/8/layout/chevron1"/>
    <dgm:cxn modelId="{E090E317-6265-CD49-9DBE-C3FA0A32CA83}" type="presParOf" srcId="{66037EBF-ADAB-534E-B6BA-93176E763C1F}" destId="{79CA1122-69FB-0B4E-B2C9-4D2ECE3F8377}" srcOrd="1" destOrd="0" presId="urn:microsoft.com/office/officeart/2005/8/layout/chevron1"/>
    <dgm:cxn modelId="{E75B3344-8A2B-4344-AD0B-5DB03A32FF62}" type="presParOf" srcId="{69331891-6B40-0C44-A32D-46158B8E57A3}" destId="{E0B111EB-6B00-CA49-8FEC-22C5BE757EB4}" srcOrd="1" destOrd="0" presId="urn:microsoft.com/office/officeart/2005/8/layout/chevron1"/>
    <dgm:cxn modelId="{B35010FA-8126-9B4E-9C65-77A64CDEA6F7}" type="presParOf" srcId="{69331891-6B40-0C44-A32D-46158B8E57A3}" destId="{F7544DD8-4F55-DE42-B417-F2F202376970}" srcOrd="2" destOrd="0" presId="urn:microsoft.com/office/officeart/2005/8/layout/chevron1"/>
    <dgm:cxn modelId="{3022048D-493D-BD46-B495-41678D19C72D}" type="presParOf" srcId="{F7544DD8-4F55-DE42-B417-F2F202376970}" destId="{3FE0BECA-F8E9-F948-9E5B-A2C88CDF4684}" srcOrd="0" destOrd="0" presId="urn:microsoft.com/office/officeart/2005/8/layout/chevron1"/>
    <dgm:cxn modelId="{DDC20A47-D8F9-1845-8C87-00F72415965C}" type="presParOf" srcId="{F7544DD8-4F55-DE42-B417-F2F202376970}" destId="{E0B80017-40D4-A441-897E-5DB40659239C}" srcOrd="1" destOrd="0" presId="urn:microsoft.com/office/officeart/2005/8/layout/chevron1"/>
    <dgm:cxn modelId="{F6E633C1-6B03-C743-A416-02AAB6F8B436}" type="presParOf" srcId="{69331891-6B40-0C44-A32D-46158B8E57A3}" destId="{7D67B05F-DA7B-C240-8240-8CABE6816E7A}" srcOrd="3" destOrd="0" presId="urn:microsoft.com/office/officeart/2005/8/layout/chevron1"/>
    <dgm:cxn modelId="{E1AE297C-D1A4-B74A-87CF-7C0F7CEADAF3}" type="presParOf" srcId="{69331891-6B40-0C44-A32D-46158B8E57A3}" destId="{9D079F4D-3747-784B-B50B-CC270636EE58}" srcOrd="4" destOrd="0" presId="urn:microsoft.com/office/officeart/2005/8/layout/chevron1"/>
    <dgm:cxn modelId="{2E5B43A1-8D4A-6949-AC44-3F77D95B4436}" type="presParOf" srcId="{9D079F4D-3747-784B-B50B-CC270636EE58}" destId="{81520718-E0A3-F74D-A443-828F2E61E496}" srcOrd="0" destOrd="0" presId="urn:microsoft.com/office/officeart/2005/8/layout/chevron1"/>
    <dgm:cxn modelId="{3D85CBF9-A758-A341-9A0F-3865EDC5697E}" type="presParOf" srcId="{9D079F4D-3747-784B-B50B-CC270636EE58}" destId="{8A27EB0C-FEE2-BE49-9979-EC1C219DE78D}" srcOrd="1" destOrd="0" presId="urn:microsoft.com/office/officeart/2005/8/layout/chevron1"/>
    <dgm:cxn modelId="{EFACF304-0EC4-F04A-A845-717FD5E525B6}" type="presParOf" srcId="{69331891-6B40-0C44-A32D-46158B8E57A3}" destId="{061C61CF-83ED-8243-8B23-EF5929A5B331}" srcOrd="5" destOrd="0" presId="urn:microsoft.com/office/officeart/2005/8/layout/chevron1"/>
    <dgm:cxn modelId="{40E56247-A374-E44F-A1ED-68F8892D0FBE}" type="presParOf" srcId="{69331891-6B40-0C44-A32D-46158B8E57A3}" destId="{930410B6-8652-C443-9B5D-34A37BFD720A}" srcOrd="6" destOrd="0" presId="urn:microsoft.com/office/officeart/2005/8/layout/chevron1"/>
    <dgm:cxn modelId="{D8BCC1E0-AF1A-0941-B00F-D4AB4F0EE07E}" type="presParOf" srcId="{930410B6-8652-C443-9B5D-34A37BFD720A}" destId="{0CD56FB9-D72E-9940-8548-010CDB0C9363}" srcOrd="0" destOrd="0" presId="urn:microsoft.com/office/officeart/2005/8/layout/chevron1"/>
    <dgm:cxn modelId="{1753FAB6-48E4-9C46-AAD0-D42FAC3B4808}" type="presParOf" srcId="{930410B6-8652-C443-9B5D-34A37BFD720A}" destId="{F38F5139-7DF1-3240-BF8A-0D0B02C34E33}" srcOrd="1" destOrd="0" presId="urn:microsoft.com/office/officeart/2005/8/layout/chevron1"/>
    <dgm:cxn modelId="{BF9DDBFC-2483-E94C-BC88-DB63C57E1509}" type="presParOf" srcId="{69331891-6B40-0C44-A32D-46158B8E57A3}" destId="{1E9AA517-5DCA-4C46-B534-2D6C38CA361F}" srcOrd="7" destOrd="0" presId="urn:microsoft.com/office/officeart/2005/8/layout/chevron1"/>
    <dgm:cxn modelId="{3B28C8B0-303A-7849-A9AF-14659B84A82D}" type="presParOf" srcId="{69331891-6B40-0C44-A32D-46158B8E57A3}" destId="{F1F2B902-8668-234E-8139-B8846854FBF6}" srcOrd="8" destOrd="0" presId="urn:microsoft.com/office/officeart/2005/8/layout/chevron1"/>
    <dgm:cxn modelId="{D493BAEE-1090-7D40-9B03-51A15F139C8D}" type="presParOf" srcId="{F1F2B902-8668-234E-8139-B8846854FBF6}" destId="{BB3B3198-26D7-164E-981A-C5A96DD0DBEF}" srcOrd="0" destOrd="0" presId="urn:microsoft.com/office/officeart/2005/8/layout/chevron1"/>
    <dgm:cxn modelId="{EA10D992-E9AF-F94D-B524-ED3F863198A6}" type="presParOf" srcId="{F1F2B902-8668-234E-8139-B8846854FBF6}" destId="{7DDD8217-14DA-AF4E-9FE3-03C109C46553}"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F98948-3320-4B7F-80FB-AB1137B5078B}" type="doc">
      <dgm:prSet loTypeId="urn:microsoft.com/office/officeart/2005/8/layout/hProcess10"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5F858BE-12F3-4653-B340-0B188B98203C}">
      <dgm:prSet custT="1"/>
      <dgm:spPr>
        <a:noFill/>
        <a:ln>
          <a:noFill/>
        </a:ln>
      </dgm:spPr>
      <dgm:t>
        <a:bodyPr anchor="ctr"/>
        <a:lstStyle/>
        <a:p>
          <a:pPr algn="ctr"/>
          <a:r>
            <a:rPr lang="en-US" sz="1400" dirty="0" smtClean="0">
              <a:solidFill>
                <a:schemeClr val="tx1"/>
              </a:solidFill>
            </a:rPr>
            <a:t>The </a:t>
          </a:r>
          <a:r>
            <a:rPr lang="en-US" sz="1400" dirty="0" smtClean="0">
              <a:solidFill>
                <a:schemeClr val="tx1"/>
              </a:solidFill>
            </a:rPr>
            <a:t>importance of the individual, familial, community and structural </a:t>
          </a:r>
          <a:r>
            <a:rPr lang="en-US" sz="1400" dirty="0" smtClean="0">
              <a:solidFill>
                <a:schemeClr val="tx1"/>
              </a:solidFill>
            </a:rPr>
            <a:t>factors</a:t>
          </a:r>
          <a:endParaRPr lang="en-US" sz="1400" dirty="0">
            <a:solidFill>
              <a:schemeClr val="tx1"/>
            </a:solidFill>
          </a:endParaRPr>
        </a:p>
      </dgm:t>
    </dgm:pt>
    <dgm:pt modelId="{A18FFBF8-8B7D-40D4-A330-31FF915469FD}" type="parTrans" cxnId="{DEBC30EA-F307-450A-9FE0-DE38E709B7C6}">
      <dgm:prSet/>
      <dgm:spPr/>
      <dgm:t>
        <a:bodyPr/>
        <a:lstStyle/>
        <a:p>
          <a:pPr algn="ctr"/>
          <a:endParaRPr lang="en-US" sz="1600">
            <a:solidFill>
              <a:schemeClr val="tx1"/>
            </a:solidFill>
          </a:endParaRPr>
        </a:p>
      </dgm:t>
    </dgm:pt>
    <dgm:pt modelId="{BAF7F54C-54BB-4E32-A3BE-70FDDE1ACC7A}" type="sibTrans" cxnId="{DEBC30EA-F307-450A-9FE0-DE38E709B7C6}">
      <dgm:prSet/>
      <dgm:spPr>
        <a:solidFill>
          <a:schemeClr val="accent3"/>
        </a:solidFill>
      </dgm:spPr>
      <dgm:t>
        <a:bodyPr/>
        <a:lstStyle/>
        <a:p>
          <a:pPr algn="ctr"/>
          <a:endParaRPr lang="en-US" sz="1600" dirty="0">
            <a:solidFill>
              <a:schemeClr val="tx1"/>
            </a:solidFill>
          </a:endParaRPr>
        </a:p>
      </dgm:t>
    </dgm:pt>
    <dgm:pt modelId="{18935234-F39B-4F64-9D3E-ECC198090598}">
      <dgm:prSet custT="1"/>
      <dgm:spPr>
        <a:noFill/>
        <a:ln>
          <a:noFill/>
        </a:ln>
      </dgm:spPr>
      <dgm:t>
        <a:bodyPr anchor="ctr"/>
        <a:lstStyle/>
        <a:p>
          <a:pPr algn="ctr"/>
          <a:r>
            <a:rPr lang="en-US" sz="1400" dirty="0" smtClean="0">
              <a:solidFill>
                <a:schemeClr val="tx1"/>
              </a:solidFill>
            </a:rPr>
            <a:t>These issues should be considered </a:t>
          </a:r>
          <a:r>
            <a:rPr lang="en-US" sz="1400" dirty="0" smtClean="0">
              <a:solidFill>
                <a:schemeClr val="tx1"/>
              </a:solidFill>
            </a:rPr>
            <a:t>to </a:t>
          </a:r>
          <a:r>
            <a:rPr lang="en-US" sz="1400" dirty="0" smtClean="0">
              <a:solidFill>
                <a:schemeClr val="tx1"/>
              </a:solidFill>
            </a:rPr>
            <a:t>increase access to cervical cancer </a:t>
          </a:r>
          <a:r>
            <a:rPr lang="en-US" sz="1400" dirty="0" smtClean="0">
              <a:solidFill>
                <a:schemeClr val="tx1"/>
              </a:solidFill>
            </a:rPr>
            <a:t>screening</a:t>
          </a:r>
          <a:endParaRPr lang="en-US" sz="1400" dirty="0">
            <a:solidFill>
              <a:schemeClr val="tx1"/>
            </a:solidFill>
          </a:endParaRPr>
        </a:p>
      </dgm:t>
    </dgm:pt>
    <dgm:pt modelId="{B6CB3CF8-E647-4BD2-92CD-1EEA584C5221}" type="parTrans" cxnId="{91D2593C-7D74-43E8-BC24-122A9C83402E}">
      <dgm:prSet/>
      <dgm:spPr/>
      <dgm:t>
        <a:bodyPr/>
        <a:lstStyle/>
        <a:p>
          <a:pPr algn="ctr"/>
          <a:endParaRPr lang="en-US" sz="1600">
            <a:solidFill>
              <a:schemeClr val="tx1"/>
            </a:solidFill>
          </a:endParaRPr>
        </a:p>
      </dgm:t>
    </dgm:pt>
    <dgm:pt modelId="{A80C0A60-9866-4750-AF50-82E6D30D27C4}" type="sibTrans" cxnId="{91D2593C-7D74-43E8-BC24-122A9C83402E}">
      <dgm:prSet/>
      <dgm:spPr/>
      <dgm:t>
        <a:bodyPr/>
        <a:lstStyle/>
        <a:p>
          <a:pPr algn="ctr"/>
          <a:endParaRPr lang="en-US" sz="1600" dirty="0">
            <a:solidFill>
              <a:schemeClr val="tx1"/>
            </a:solidFill>
          </a:endParaRPr>
        </a:p>
      </dgm:t>
    </dgm:pt>
    <dgm:pt modelId="{3CA3A262-78E2-46B9-86B9-EC5A18FB14DE}">
      <dgm:prSet custT="1"/>
      <dgm:spPr>
        <a:noFill/>
        <a:ln>
          <a:noFill/>
        </a:ln>
      </dgm:spPr>
      <dgm:t>
        <a:bodyPr anchor="ctr"/>
        <a:lstStyle/>
        <a:p>
          <a:pPr algn="ctr"/>
          <a:r>
            <a:rPr lang="en-US" sz="1400" dirty="0" smtClean="0">
              <a:solidFill>
                <a:schemeClr val="tx1"/>
              </a:solidFill>
            </a:rPr>
            <a:t>Our results highlight gaps in the uptake of cervical cancer screening programs, which must be addressed</a:t>
          </a:r>
          <a:endParaRPr lang="en-US" sz="1400" dirty="0">
            <a:solidFill>
              <a:schemeClr val="tx1"/>
            </a:solidFill>
          </a:endParaRPr>
        </a:p>
      </dgm:t>
    </dgm:pt>
    <dgm:pt modelId="{6BBE6B70-7535-4543-9D22-9A5FD3AA825E}" type="parTrans" cxnId="{DA22B488-0463-414F-B875-46191CF8188F}">
      <dgm:prSet/>
      <dgm:spPr/>
      <dgm:t>
        <a:bodyPr/>
        <a:lstStyle/>
        <a:p>
          <a:pPr algn="ctr"/>
          <a:endParaRPr lang="en-US" sz="1600">
            <a:solidFill>
              <a:schemeClr val="tx1"/>
            </a:solidFill>
          </a:endParaRPr>
        </a:p>
      </dgm:t>
    </dgm:pt>
    <dgm:pt modelId="{B3A5339B-3B69-46DF-810A-B2517955555D}" type="sibTrans" cxnId="{DA22B488-0463-414F-B875-46191CF8188F}">
      <dgm:prSet/>
      <dgm:spPr/>
      <dgm:t>
        <a:bodyPr/>
        <a:lstStyle/>
        <a:p>
          <a:pPr algn="ctr"/>
          <a:endParaRPr lang="en-US" sz="1600">
            <a:solidFill>
              <a:schemeClr val="tx1"/>
            </a:solidFill>
          </a:endParaRPr>
        </a:p>
      </dgm:t>
    </dgm:pt>
    <dgm:pt modelId="{D71E86D0-6050-6B48-A8A5-4C1AB935F287}" type="pres">
      <dgm:prSet presAssocID="{64F98948-3320-4B7F-80FB-AB1137B5078B}" presName="Name0" presStyleCnt="0">
        <dgm:presLayoutVars>
          <dgm:dir/>
          <dgm:resizeHandles val="exact"/>
        </dgm:presLayoutVars>
      </dgm:prSet>
      <dgm:spPr/>
      <dgm:t>
        <a:bodyPr/>
        <a:lstStyle/>
        <a:p>
          <a:endParaRPr lang="en-US"/>
        </a:p>
      </dgm:t>
    </dgm:pt>
    <dgm:pt modelId="{5E553F33-6118-FB40-89F3-15938F669FBE}" type="pres">
      <dgm:prSet presAssocID="{15F858BE-12F3-4653-B340-0B188B98203C}" presName="composite" presStyleCnt="0"/>
      <dgm:spPr/>
    </dgm:pt>
    <dgm:pt modelId="{F217DEC4-0687-9546-AFDA-7F63E3E4E63D}" type="pres">
      <dgm:prSet presAssocID="{15F858BE-12F3-4653-B340-0B188B98203C}" presName="imagSh" presStyleLbl="bgImgPlace1" presStyleIdx="0" presStyleCnt="3" custScaleX="60833" custScaleY="68683" custLinFactNeighborX="15146" custLinFactNeighborY="810"/>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F7010F18-F6C1-6244-999C-6F4826BFEE21}" type="pres">
      <dgm:prSet presAssocID="{15F858BE-12F3-4653-B340-0B188B98203C}" presName="txNode" presStyleLbl="node1" presStyleIdx="0" presStyleCnt="3" custScaleX="100000" custScaleY="100000">
        <dgm:presLayoutVars>
          <dgm:bulletEnabled val="1"/>
        </dgm:presLayoutVars>
      </dgm:prSet>
      <dgm:spPr/>
      <dgm:t>
        <a:bodyPr/>
        <a:lstStyle/>
        <a:p>
          <a:endParaRPr lang="en-US"/>
        </a:p>
      </dgm:t>
    </dgm:pt>
    <dgm:pt modelId="{B48CEBB2-ABEF-3441-AEA3-83AB1BDCA6CB}" type="pres">
      <dgm:prSet presAssocID="{BAF7F54C-54BB-4E32-A3BE-70FDDE1ACC7A}" presName="sibTrans" presStyleLbl="sibTrans2D1" presStyleIdx="0" presStyleCnt="2"/>
      <dgm:spPr/>
      <dgm:t>
        <a:bodyPr/>
        <a:lstStyle/>
        <a:p>
          <a:endParaRPr lang="en-US"/>
        </a:p>
      </dgm:t>
    </dgm:pt>
    <dgm:pt modelId="{CDFD3779-0C6D-ED4A-8A25-EEFA7EDEEBA8}" type="pres">
      <dgm:prSet presAssocID="{BAF7F54C-54BB-4E32-A3BE-70FDDE1ACC7A}" presName="connTx" presStyleLbl="sibTrans2D1" presStyleIdx="0" presStyleCnt="2"/>
      <dgm:spPr/>
      <dgm:t>
        <a:bodyPr/>
        <a:lstStyle/>
        <a:p>
          <a:endParaRPr lang="en-US"/>
        </a:p>
      </dgm:t>
    </dgm:pt>
    <dgm:pt modelId="{A3D74D30-2AE4-A945-80A5-CE2E48807439}" type="pres">
      <dgm:prSet presAssocID="{18935234-F39B-4F64-9D3E-ECC198090598}" presName="composite" presStyleCnt="0"/>
      <dgm:spPr/>
    </dgm:pt>
    <dgm:pt modelId="{E284C749-1295-0C4F-B1FC-783A25129564}" type="pres">
      <dgm:prSet presAssocID="{18935234-F39B-4F64-9D3E-ECC198090598}" presName="imagSh" presStyleLbl="bgImgPlace1" presStyleIdx="1" presStyleCnt="3" custScaleX="60833" custScaleY="68683" custLinFactNeighborX="15146" custLinFactNeighborY="810"/>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uzzle"/>
        </a:ext>
      </dgm:extLst>
    </dgm:pt>
    <dgm:pt modelId="{81E0535B-114E-6F49-902E-9793A88FD7A2}" type="pres">
      <dgm:prSet presAssocID="{18935234-F39B-4F64-9D3E-ECC198090598}" presName="txNode" presStyleLbl="node1" presStyleIdx="1" presStyleCnt="3" custScaleY="100000">
        <dgm:presLayoutVars>
          <dgm:bulletEnabled val="1"/>
        </dgm:presLayoutVars>
      </dgm:prSet>
      <dgm:spPr/>
      <dgm:t>
        <a:bodyPr/>
        <a:lstStyle/>
        <a:p>
          <a:endParaRPr lang="en-US"/>
        </a:p>
      </dgm:t>
    </dgm:pt>
    <dgm:pt modelId="{F44E78FC-A2BF-B94F-9C95-C81B202ABE44}" type="pres">
      <dgm:prSet presAssocID="{A80C0A60-9866-4750-AF50-82E6D30D27C4}" presName="sibTrans" presStyleLbl="sibTrans2D1" presStyleIdx="1" presStyleCnt="2" custScaleX="81572" custScaleY="114300"/>
      <dgm:spPr/>
      <dgm:t>
        <a:bodyPr/>
        <a:lstStyle/>
        <a:p>
          <a:endParaRPr lang="en-US"/>
        </a:p>
      </dgm:t>
    </dgm:pt>
    <dgm:pt modelId="{CE0FA63C-09D8-934F-91B5-588B4F27B949}" type="pres">
      <dgm:prSet presAssocID="{A80C0A60-9866-4750-AF50-82E6D30D27C4}" presName="connTx" presStyleLbl="sibTrans2D1" presStyleIdx="1" presStyleCnt="2"/>
      <dgm:spPr/>
      <dgm:t>
        <a:bodyPr/>
        <a:lstStyle/>
        <a:p>
          <a:endParaRPr lang="en-US"/>
        </a:p>
      </dgm:t>
    </dgm:pt>
    <dgm:pt modelId="{CC379880-0DFC-BC40-8044-92B945203AD3}" type="pres">
      <dgm:prSet presAssocID="{3CA3A262-78E2-46B9-86B9-EC5A18FB14DE}" presName="composite" presStyleCnt="0"/>
      <dgm:spPr/>
    </dgm:pt>
    <dgm:pt modelId="{1CADC06F-09C6-D742-9130-63CA66649117}" type="pres">
      <dgm:prSet presAssocID="{3CA3A262-78E2-46B9-86B9-EC5A18FB14DE}" presName="imagSh" presStyleLbl="bgImgPlace1" presStyleIdx="2" presStyleCnt="3" custScaleX="60833" custScaleY="68683" custLinFactNeighborX="15146" custLinFactNeighborY="-105"/>
      <dgm:spPr>
        <a:blipFill>
          <a:blip xmlns:r="http://schemas.openxmlformats.org/officeDocument/2006/relationships" r:embed="rId5">
            <a:extLst>
              <a:ext uri="{28A0092B-C50C-407E-A947-70E740481C1C}">
                <a14:useLocalDpi xmlns:a14="http://schemas.microsoft.com/office/drawing/2010/main"/>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ire"/>
        </a:ext>
      </dgm:extLst>
    </dgm:pt>
    <dgm:pt modelId="{6F26F383-AACD-1A41-8F77-717FC223BEE0}" type="pres">
      <dgm:prSet presAssocID="{3CA3A262-78E2-46B9-86B9-EC5A18FB14DE}" presName="txNode" presStyleLbl="node1" presStyleIdx="2" presStyleCnt="3" custScaleY="100000" custLinFactNeighborX="256" custLinFactNeighborY="9611">
        <dgm:presLayoutVars>
          <dgm:bulletEnabled val="1"/>
        </dgm:presLayoutVars>
      </dgm:prSet>
      <dgm:spPr/>
      <dgm:t>
        <a:bodyPr/>
        <a:lstStyle/>
        <a:p>
          <a:endParaRPr lang="en-US"/>
        </a:p>
      </dgm:t>
    </dgm:pt>
  </dgm:ptLst>
  <dgm:cxnLst>
    <dgm:cxn modelId="{27B18F13-75D9-B34B-B64A-0CEE13570B09}" type="presOf" srcId="{64F98948-3320-4B7F-80FB-AB1137B5078B}" destId="{D71E86D0-6050-6B48-A8A5-4C1AB935F287}" srcOrd="0" destOrd="0" presId="urn:microsoft.com/office/officeart/2005/8/layout/hProcess10"/>
    <dgm:cxn modelId="{4A25D3B6-6AC7-174D-97D6-3E8F48F4E771}" type="presOf" srcId="{A80C0A60-9866-4750-AF50-82E6D30D27C4}" destId="{F44E78FC-A2BF-B94F-9C95-C81B202ABE44}" srcOrd="0" destOrd="0" presId="urn:microsoft.com/office/officeart/2005/8/layout/hProcess10"/>
    <dgm:cxn modelId="{520D18E4-D231-574D-B64D-D6C4244C1E3F}" type="presOf" srcId="{18935234-F39B-4F64-9D3E-ECC198090598}" destId="{81E0535B-114E-6F49-902E-9793A88FD7A2}" srcOrd="0" destOrd="0" presId="urn:microsoft.com/office/officeart/2005/8/layout/hProcess10"/>
    <dgm:cxn modelId="{FA95D97D-CE2A-9F49-A6D8-18333FD66426}" type="presOf" srcId="{A80C0A60-9866-4750-AF50-82E6D30D27C4}" destId="{CE0FA63C-09D8-934F-91B5-588B4F27B949}" srcOrd="1" destOrd="0" presId="urn:microsoft.com/office/officeart/2005/8/layout/hProcess10"/>
    <dgm:cxn modelId="{03765778-F70E-4E4F-AD78-3E86BF49035E}" type="presOf" srcId="{15F858BE-12F3-4653-B340-0B188B98203C}" destId="{F7010F18-F6C1-6244-999C-6F4826BFEE21}" srcOrd="0" destOrd="0" presId="urn:microsoft.com/office/officeart/2005/8/layout/hProcess10"/>
    <dgm:cxn modelId="{B8ABA3B5-ECCC-6D46-B337-803116BB5AAA}" type="presOf" srcId="{3CA3A262-78E2-46B9-86B9-EC5A18FB14DE}" destId="{6F26F383-AACD-1A41-8F77-717FC223BEE0}" srcOrd="0" destOrd="0" presId="urn:microsoft.com/office/officeart/2005/8/layout/hProcess10"/>
    <dgm:cxn modelId="{6F956729-1A9D-7C40-835D-B4CB60071877}" type="presOf" srcId="{BAF7F54C-54BB-4E32-A3BE-70FDDE1ACC7A}" destId="{CDFD3779-0C6D-ED4A-8A25-EEFA7EDEEBA8}" srcOrd="1" destOrd="0" presId="urn:microsoft.com/office/officeart/2005/8/layout/hProcess10"/>
    <dgm:cxn modelId="{DA22B488-0463-414F-B875-46191CF8188F}" srcId="{64F98948-3320-4B7F-80FB-AB1137B5078B}" destId="{3CA3A262-78E2-46B9-86B9-EC5A18FB14DE}" srcOrd="2" destOrd="0" parTransId="{6BBE6B70-7535-4543-9D22-9A5FD3AA825E}" sibTransId="{B3A5339B-3B69-46DF-810A-B2517955555D}"/>
    <dgm:cxn modelId="{DEBC30EA-F307-450A-9FE0-DE38E709B7C6}" srcId="{64F98948-3320-4B7F-80FB-AB1137B5078B}" destId="{15F858BE-12F3-4653-B340-0B188B98203C}" srcOrd="0" destOrd="0" parTransId="{A18FFBF8-8B7D-40D4-A330-31FF915469FD}" sibTransId="{BAF7F54C-54BB-4E32-A3BE-70FDDE1ACC7A}"/>
    <dgm:cxn modelId="{91D2593C-7D74-43E8-BC24-122A9C83402E}" srcId="{64F98948-3320-4B7F-80FB-AB1137B5078B}" destId="{18935234-F39B-4F64-9D3E-ECC198090598}" srcOrd="1" destOrd="0" parTransId="{B6CB3CF8-E647-4BD2-92CD-1EEA584C5221}" sibTransId="{A80C0A60-9866-4750-AF50-82E6D30D27C4}"/>
    <dgm:cxn modelId="{9616F733-D614-9E49-B45A-F626C05E0A0A}" type="presOf" srcId="{BAF7F54C-54BB-4E32-A3BE-70FDDE1ACC7A}" destId="{B48CEBB2-ABEF-3441-AEA3-83AB1BDCA6CB}" srcOrd="0" destOrd="0" presId="urn:microsoft.com/office/officeart/2005/8/layout/hProcess10"/>
    <dgm:cxn modelId="{46AC3F03-13B1-1343-BFE4-0F50E71E66C0}" type="presParOf" srcId="{D71E86D0-6050-6B48-A8A5-4C1AB935F287}" destId="{5E553F33-6118-FB40-89F3-15938F669FBE}" srcOrd="0" destOrd="0" presId="urn:microsoft.com/office/officeart/2005/8/layout/hProcess10"/>
    <dgm:cxn modelId="{8580CD58-3D7E-EC4B-A618-A71A19674BD4}" type="presParOf" srcId="{5E553F33-6118-FB40-89F3-15938F669FBE}" destId="{F217DEC4-0687-9546-AFDA-7F63E3E4E63D}" srcOrd="0" destOrd="0" presId="urn:microsoft.com/office/officeart/2005/8/layout/hProcess10"/>
    <dgm:cxn modelId="{8832B1FF-2E99-6E4A-B3E5-AD220CD534D2}" type="presParOf" srcId="{5E553F33-6118-FB40-89F3-15938F669FBE}" destId="{F7010F18-F6C1-6244-999C-6F4826BFEE21}" srcOrd="1" destOrd="0" presId="urn:microsoft.com/office/officeart/2005/8/layout/hProcess10"/>
    <dgm:cxn modelId="{E928AE63-7C58-C647-8CA7-D733A4A11C59}" type="presParOf" srcId="{D71E86D0-6050-6B48-A8A5-4C1AB935F287}" destId="{B48CEBB2-ABEF-3441-AEA3-83AB1BDCA6CB}" srcOrd="1" destOrd="0" presId="urn:microsoft.com/office/officeart/2005/8/layout/hProcess10"/>
    <dgm:cxn modelId="{D946D881-929D-7149-A7CB-7987A68A33E0}" type="presParOf" srcId="{B48CEBB2-ABEF-3441-AEA3-83AB1BDCA6CB}" destId="{CDFD3779-0C6D-ED4A-8A25-EEFA7EDEEBA8}" srcOrd="0" destOrd="0" presId="urn:microsoft.com/office/officeart/2005/8/layout/hProcess10"/>
    <dgm:cxn modelId="{1C441F21-4D72-4C47-A4E2-DC24F297A352}" type="presParOf" srcId="{D71E86D0-6050-6B48-A8A5-4C1AB935F287}" destId="{A3D74D30-2AE4-A945-80A5-CE2E48807439}" srcOrd="2" destOrd="0" presId="urn:microsoft.com/office/officeart/2005/8/layout/hProcess10"/>
    <dgm:cxn modelId="{2C29130C-C5FA-D64C-B3BC-C99144A11EB4}" type="presParOf" srcId="{A3D74D30-2AE4-A945-80A5-CE2E48807439}" destId="{E284C749-1295-0C4F-B1FC-783A25129564}" srcOrd="0" destOrd="0" presId="urn:microsoft.com/office/officeart/2005/8/layout/hProcess10"/>
    <dgm:cxn modelId="{AB5DF83F-E407-4246-81AD-A56189C2D1D2}" type="presParOf" srcId="{A3D74D30-2AE4-A945-80A5-CE2E48807439}" destId="{81E0535B-114E-6F49-902E-9793A88FD7A2}" srcOrd="1" destOrd="0" presId="urn:microsoft.com/office/officeart/2005/8/layout/hProcess10"/>
    <dgm:cxn modelId="{3A42A652-9223-0A45-B184-77E224F805A9}" type="presParOf" srcId="{D71E86D0-6050-6B48-A8A5-4C1AB935F287}" destId="{F44E78FC-A2BF-B94F-9C95-C81B202ABE44}" srcOrd="3" destOrd="0" presId="urn:microsoft.com/office/officeart/2005/8/layout/hProcess10"/>
    <dgm:cxn modelId="{8CD4F962-B721-DD42-82DB-E2046F67DB86}" type="presParOf" srcId="{F44E78FC-A2BF-B94F-9C95-C81B202ABE44}" destId="{CE0FA63C-09D8-934F-91B5-588B4F27B949}" srcOrd="0" destOrd="0" presId="urn:microsoft.com/office/officeart/2005/8/layout/hProcess10"/>
    <dgm:cxn modelId="{930649C5-0765-BF44-A3AD-D9E65EA3AFB8}" type="presParOf" srcId="{D71E86D0-6050-6B48-A8A5-4C1AB935F287}" destId="{CC379880-0DFC-BC40-8044-92B945203AD3}" srcOrd="4" destOrd="0" presId="urn:microsoft.com/office/officeart/2005/8/layout/hProcess10"/>
    <dgm:cxn modelId="{70B6C8CE-D2E4-5F4D-99D9-1D09E7629BF9}" type="presParOf" srcId="{CC379880-0DFC-BC40-8044-92B945203AD3}" destId="{1CADC06F-09C6-D742-9130-63CA66649117}" srcOrd="0" destOrd="0" presId="urn:microsoft.com/office/officeart/2005/8/layout/hProcess10"/>
    <dgm:cxn modelId="{F9624D1E-E935-CF40-A145-8C716413BC3B}" type="presParOf" srcId="{CC379880-0DFC-BC40-8044-92B945203AD3}" destId="{6F26F383-AACD-1A41-8F77-717FC223BEE0}"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E1D599-5132-544B-9617-7B411AECE87E}">
      <dsp:nvSpPr>
        <dsp:cNvPr id="0" name=""/>
        <dsp:cNvSpPr/>
      </dsp:nvSpPr>
      <dsp:spPr>
        <a:xfrm>
          <a:off x="7" y="1601674"/>
          <a:ext cx="2062757" cy="825103"/>
        </a:xfrm>
        <a:prstGeom prst="chevron">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effectLst/>
              <a:latin typeface="+mj-lt"/>
            </a:rPr>
            <a:t>Cervical cancer prevention programs in SSA</a:t>
          </a:r>
          <a:endParaRPr lang="en-US" sz="1200" b="1" kern="1200" dirty="0">
            <a:effectLst/>
            <a:latin typeface="+mj-lt"/>
          </a:endParaRPr>
        </a:p>
      </dsp:txBody>
      <dsp:txXfrm>
        <a:off x="412559" y="1601674"/>
        <a:ext cx="1237654" cy="825103"/>
      </dsp:txXfrm>
    </dsp:sp>
    <dsp:sp modelId="{79CA1122-69FB-0B4E-B2C9-4D2ECE3F8377}">
      <dsp:nvSpPr>
        <dsp:cNvPr id="0" name=""/>
        <dsp:cNvSpPr/>
      </dsp:nvSpPr>
      <dsp:spPr>
        <a:xfrm>
          <a:off x="80632" y="1933685"/>
          <a:ext cx="1650206" cy="115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182880" bIns="0" numCol="1" spcCol="1270" anchor="t" anchorCtr="0">
          <a:noAutofit/>
        </a:bodyPr>
        <a:lstStyle/>
        <a:p>
          <a:pPr marL="0" lvl="0" indent="0" algn="l" defTabSz="533400">
            <a:lnSpc>
              <a:spcPct val="100000"/>
            </a:lnSpc>
            <a:spcBef>
              <a:spcPct val="0"/>
            </a:spcBef>
            <a:spcAft>
              <a:spcPts val="0"/>
            </a:spcAft>
            <a:buChar char="••"/>
          </a:pPr>
          <a:endParaRPr lang="en-US" sz="1100" kern="1200" dirty="0">
            <a:latin typeface="+mn-lt"/>
            <a:ea typeface="+mn-ea"/>
            <a:cs typeface="+mn-cs"/>
          </a:endParaRPr>
        </a:p>
      </dsp:txBody>
      <dsp:txXfrm>
        <a:off x="80632" y="1933685"/>
        <a:ext cx="1650206" cy="1152000"/>
      </dsp:txXfrm>
    </dsp:sp>
    <dsp:sp modelId="{3FE0BECA-F8E9-F948-9E5B-A2C88CDF4684}">
      <dsp:nvSpPr>
        <dsp:cNvPr id="0" name=""/>
        <dsp:cNvSpPr/>
      </dsp:nvSpPr>
      <dsp:spPr>
        <a:xfrm>
          <a:off x="1808769" y="1593976"/>
          <a:ext cx="2062757" cy="825103"/>
        </a:xfrm>
        <a:prstGeom prst="chevron">
          <a:avLst/>
        </a:prstGeom>
        <a:solidFill>
          <a:schemeClr val="accent3">
            <a:hueOff val="-1687435"/>
            <a:satOff val="-506"/>
            <a:lumOff val="-141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effectLst/>
              <a:latin typeface="+mj-lt"/>
            </a:rPr>
            <a:t>Failure to reach benchmarks</a:t>
          </a:r>
          <a:endParaRPr lang="en-US" sz="1200" b="1" kern="1200" dirty="0">
            <a:effectLst/>
            <a:latin typeface="+mj-lt"/>
          </a:endParaRPr>
        </a:p>
      </dsp:txBody>
      <dsp:txXfrm>
        <a:off x="2221321" y="1593976"/>
        <a:ext cx="1237654" cy="825103"/>
      </dsp:txXfrm>
    </dsp:sp>
    <dsp:sp modelId="{E0B80017-40D4-A441-897E-5DB40659239C}">
      <dsp:nvSpPr>
        <dsp:cNvPr id="0" name=""/>
        <dsp:cNvSpPr/>
      </dsp:nvSpPr>
      <dsp:spPr>
        <a:xfrm>
          <a:off x="1841166" y="1948741"/>
          <a:ext cx="1650206" cy="115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0" bIns="0" numCol="1" spcCol="1270" anchor="t" anchorCtr="0">
          <a:noAutofit/>
        </a:bodyPr>
        <a:lstStyle/>
        <a:p>
          <a:pPr marL="17463" lvl="1" indent="0" algn="l" defTabSz="488950">
            <a:lnSpc>
              <a:spcPct val="90000"/>
            </a:lnSpc>
            <a:spcBef>
              <a:spcPct val="0"/>
            </a:spcBef>
            <a:spcAft>
              <a:spcPct val="15000"/>
            </a:spcAft>
            <a:buChar char="••"/>
            <a:tabLst/>
          </a:pPr>
          <a:endParaRPr lang="en-US" sz="1100" kern="1200" dirty="0"/>
        </a:p>
        <a:p>
          <a:pPr marL="17463" lvl="1" indent="0" algn="l" defTabSz="533400">
            <a:lnSpc>
              <a:spcPct val="90000"/>
            </a:lnSpc>
            <a:spcBef>
              <a:spcPct val="0"/>
            </a:spcBef>
            <a:spcAft>
              <a:spcPct val="15000"/>
            </a:spcAft>
            <a:buChar char="••"/>
            <a:tabLst/>
          </a:pPr>
          <a:endParaRPr lang="en-US" sz="1200" kern="1200" dirty="0"/>
        </a:p>
      </dsp:txBody>
      <dsp:txXfrm>
        <a:off x="1841166" y="1948741"/>
        <a:ext cx="1650206" cy="1152000"/>
      </dsp:txXfrm>
    </dsp:sp>
    <dsp:sp modelId="{81520718-E0A3-F74D-A443-828F2E61E496}">
      <dsp:nvSpPr>
        <dsp:cNvPr id="0" name=""/>
        <dsp:cNvSpPr/>
      </dsp:nvSpPr>
      <dsp:spPr>
        <a:xfrm>
          <a:off x="3634053" y="1567482"/>
          <a:ext cx="2245806" cy="825103"/>
        </a:xfrm>
        <a:prstGeom prst="chevron">
          <a:avLst/>
        </a:prstGeom>
        <a:solidFill>
          <a:schemeClr val="accent3">
            <a:hueOff val="-3374869"/>
            <a:satOff val="-1013"/>
            <a:lumOff val="-2833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effectLst/>
              <a:latin typeface="+mj-lt"/>
            </a:rPr>
            <a:t>Micro-level changes</a:t>
          </a:r>
          <a:endParaRPr lang="en-US" sz="1200" b="1" kern="1200" dirty="0">
            <a:effectLst/>
            <a:latin typeface="+mj-lt"/>
          </a:endParaRPr>
        </a:p>
      </dsp:txBody>
      <dsp:txXfrm>
        <a:off x="4046605" y="1567482"/>
        <a:ext cx="1420703" cy="825103"/>
      </dsp:txXfrm>
    </dsp:sp>
    <dsp:sp modelId="{8A27EB0C-FEE2-BE49-9979-EC1C219DE78D}">
      <dsp:nvSpPr>
        <dsp:cNvPr id="0" name=""/>
        <dsp:cNvSpPr/>
      </dsp:nvSpPr>
      <dsp:spPr>
        <a:xfrm>
          <a:off x="3757930" y="1956275"/>
          <a:ext cx="1650206" cy="115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182880" bIns="0" numCol="1" spcCol="1270" anchor="t" anchorCtr="0">
          <a:noAutofit/>
        </a:bodyPr>
        <a:lstStyle/>
        <a:p>
          <a:pPr marL="17463" lvl="1" indent="0" algn="l" defTabSz="488950">
            <a:lnSpc>
              <a:spcPct val="90000"/>
            </a:lnSpc>
            <a:spcBef>
              <a:spcPct val="0"/>
            </a:spcBef>
            <a:spcAft>
              <a:spcPct val="15000"/>
            </a:spcAft>
            <a:buChar char="••"/>
            <a:tabLst/>
          </a:pPr>
          <a:endParaRPr lang="en-US" sz="1100" kern="1200" dirty="0"/>
        </a:p>
      </dsp:txBody>
      <dsp:txXfrm>
        <a:off x="3757930" y="1956275"/>
        <a:ext cx="1650206" cy="1152000"/>
      </dsp:txXfrm>
    </dsp:sp>
    <dsp:sp modelId="{0CD56FB9-D72E-9940-8548-010CDB0C9363}">
      <dsp:nvSpPr>
        <dsp:cNvPr id="0" name=""/>
        <dsp:cNvSpPr/>
      </dsp:nvSpPr>
      <dsp:spPr>
        <a:xfrm>
          <a:off x="5631557" y="1556714"/>
          <a:ext cx="2290197" cy="825103"/>
        </a:xfrm>
        <a:prstGeom prst="chevron">
          <a:avLst/>
        </a:prstGeom>
        <a:solidFill>
          <a:schemeClr val="accent3">
            <a:hueOff val="-5062304"/>
            <a:satOff val="-1519"/>
            <a:lumOff val="-4249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err="1" smtClean="0">
              <a:effectLst/>
              <a:latin typeface="+mj-lt"/>
            </a:rPr>
            <a:t>Meso</a:t>
          </a:r>
          <a:r>
            <a:rPr lang="en-US" sz="1200" b="1" kern="1200" dirty="0" smtClean="0">
              <a:effectLst/>
              <a:latin typeface="+mj-lt"/>
            </a:rPr>
            <a:t>-level changes </a:t>
          </a:r>
          <a:endParaRPr lang="ru-RU" sz="1200" b="1" kern="1200" dirty="0">
            <a:effectLst/>
            <a:latin typeface="+mj-lt"/>
          </a:endParaRPr>
        </a:p>
      </dsp:txBody>
      <dsp:txXfrm>
        <a:off x="6044109" y="1556714"/>
        <a:ext cx="1465094" cy="825103"/>
      </dsp:txXfrm>
    </dsp:sp>
    <dsp:sp modelId="{F38F5139-7DF1-3240-BF8A-0D0B02C34E33}">
      <dsp:nvSpPr>
        <dsp:cNvPr id="0" name=""/>
        <dsp:cNvSpPr/>
      </dsp:nvSpPr>
      <dsp:spPr>
        <a:xfrm>
          <a:off x="5713577" y="1944974"/>
          <a:ext cx="1864403" cy="115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182880" bIns="0" numCol="1" spcCol="1270" anchor="t" anchorCtr="0">
          <a:noAutofit/>
        </a:bodyPr>
        <a:lstStyle/>
        <a:p>
          <a:pPr marL="0" lvl="0" indent="0" algn="l" defTabSz="533400">
            <a:lnSpc>
              <a:spcPct val="90000"/>
            </a:lnSpc>
            <a:spcBef>
              <a:spcPct val="0"/>
            </a:spcBef>
            <a:spcAft>
              <a:spcPts val="0"/>
            </a:spcAft>
            <a:buChar char="••"/>
          </a:pPr>
          <a:endParaRPr lang="en-US" sz="1200" kern="1200" dirty="0">
            <a:latin typeface="+mn-lt"/>
            <a:ea typeface="+mn-ea"/>
            <a:cs typeface="+mn-cs"/>
          </a:endParaRPr>
        </a:p>
      </dsp:txBody>
      <dsp:txXfrm>
        <a:off x="5713577" y="1944974"/>
        <a:ext cx="1864403" cy="1152000"/>
      </dsp:txXfrm>
    </dsp:sp>
    <dsp:sp modelId="{BB3B3198-26D7-164E-981A-C5A96DD0DBEF}">
      <dsp:nvSpPr>
        <dsp:cNvPr id="0" name=""/>
        <dsp:cNvSpPr/>
      </dsp:nvSpPr>
      <dsp:spPr>
        <a:xfrm>
          <a:off x="7685127" y="1545946"/>
          <a:ext cx="2250510" cy="825103"/>
        </a:xfrm>
        <a:prstGeom prst="chevron">
          <a:avLst/>
        </a:prstGeom>
        <a:solidFill>
          <a:schemeClr val="accent3">
            <a:hueOff val="-6749738"/>
            <a:satOff val="-2025"/>
            <a:lumOff val="-566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effectLst/>
              <a:latin typeface="+mj-lt"/>
            </a:rPr>
            <a:t>Macro-level changes</a:t>
          </a:r>
          <a:endParaRPr lang="ru-RU" sz="1200" b="1" kern="1200" dirty="0">
            <a:effectLst/>
            <a:latin typeface="+mj-lt"/>
          </a:endParaRPr>
        </a:p>
      </dsp:txBody>
      <dsp:txXfrm>
        <a:off x="8097679" y="1545946"/>
        <a:ext cx="1425407" cy="825103"/>
      </dsp:txXfrm>
    </dsp:sp>
    <dsp:sp modelId="{7DDD8217-14DA-AF4E-9FE3-03C109C46553}">
      <dsp:nvSpPr>
        <dsp:cNvPr id="0" name=""/>
        <dsp:cNvSpPr/>
      </dsp:nvSpPr>
      <dsp:spPr>
        <a:xfrm>
          <a:off x="7821199" y="1956275"/>
          <a:ext cx="1650206" cy="115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0" bIns="0" numCol="1" spcCol="1270" anchor="t" anchorCtr="0">
          <a:noAutofit/>
        </a:bodyPr>
        <a:lstStyle/>
        <a:p>
          <a:pPr marL="0" lvl="0" indent="0" algn="l" defTabSz="533400">
            <a:lnSpc>
              <a:spcPct val="90000"/>
            </a:lnSpc>
            <a:spcBef>
              <a:spcPct val="0"/>
            </a:spcBef>
            <a:spcAft>
              <a:spcPts val="0"/>
            </a:spcAft>
            <a:buChar char="••"/>
          </a:pPr>
          <a:endParaRPr lang="en-US" sz="1100" kern="1200" dirty="0">
            <a:latin typeface="+mn-lt"/>
            <a:ea typeface="+mn-ea"/>
            <a:cs typeface="+mn-cs"/>
          </a:endParaRPr>
        </a:p>
      </dsp:txBody>
      <dsp:txXfrm>
        <a:off x="7821199" y="1956275"/>
        <a:ext cx="1650206" cy="1152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17DEC4-0687-9546-AFDA-7F63E3E4E63D}">
      <dsp:nvSpPr>
        <dsp:cNvPr id="0" name=""/>
        <dsp:cNvSpPr/>
      </dsp:nvSpPr>
      <dsp:spPr>
        <a:xfrm>
          <a:off x="497445" y="203064"/>
          <a:ext cx="1618740" cy="1614388"/>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dsp:style>
    </dsp:sp>
    <dsp:sp modelId="{F7010F18-F6C1-6244-999C-6F4826BFEE21}">
      <dsp:nvSpPr>
        <dsp:cNvPr id="0" name=""/>
        <dsp:cNvSpPr/>
      </dsp:nvSpPr>
      <dsp:spPr>
        <a:xfrm>
          <a:off x="6487" y="1226269"/>
          <a:ext cx="2660957" cy="2350492"/>
        </a:xfrm>
        <a:prstGeom prst="roundRect">
          <a:avLst>
            <a:gd name="adj" fmla="val 10000"/>
          </a:avLst>
        </a:prstGeom>
        <a:no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The </a:t>
          </a:r>
          <a:r>
            <a:rPr lang="en-US" sz="1400" kern="1200" dirty="0" smtClean="0">
              <a:solidFill>
                <a:schemeClr val="tx1"/>
              </a:solidFill>
            </a:rPr>
            <a:t>importance of the individual, familial, community and structural </a:t>
          </a:r>
          <a:r>
            <a:rPr lang="en-US" sz="1400" kern="1200" dirty="0" smtClean="0">
              <a:solidFill>
                <a:schemeClr val="tx1"/>
              </a:solidFill>
            </a:rPr>
            <a:t>factors</a:t>
          </a:r>
          <a:endParaRPr lang="en-US" sz="1400" kern="1200" dirty="0">
            <a:solidFill>
              <a:schemeClr val="tx1"/>
            </a:solidFill>
          </a:endParaRPr>
        </a:p>
      </dsp:txBody>
      <dsp:txXfrm>
        <a:off x="75331" y="1295113"/>
        <a:ext cx="2523269" cy="2212804"/>
      </dsp:txXfrm>
    </dsp:sp>
    <dsp:sp modelId="{B48CEBB2-ABEF-3441-AEA3-83AB1BDCA6CB}">
      <dsp:nvSpPr>
        <dsp:cNvPr id="0" name=""/>
        <dsp:cNvSpPr/>
      </dsp:nvSpPr>
      <dsp:spPr>
        <a:xfrm>
          <a:off x="2841908" y="690563"/>
          <a:ext cx="725722" cy="639390"/>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en-US" sz="2700" kern="1200" dirty="0">
            <a:solidFill>
              <a:schemeClr val="tx1"/>
            </a:solidFill>
          </a:endParaRPr>
        </a:p>
      </dsp:txBody>
      <dsp:txXfrm>
        <a:off x="2841908" y="818441"/>
        <a:ext cx="533905" cy="383634"/>
      </dsp:txXfrm>
    </dsp:sp>
    <dsp:sp modelId="{E284C749-1295-0C4F-B1FC-783A25129564}">
      <dsp:nvSpPr>
        <dsp:cNvPr id="0" name=""/>
        <dsp:cNvSpPr/>
      </dsp:nvSpPr>
      <dsp:spPr>
        <a:xfrm>
          <a:off x="4189679" y="203064"/>
          <a:ext cx="1618740" cy="1614388"/>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dsp:style>
    </dsp:sp>
    <dsp:sp modelId="{81E0535B-114E-6F49-902E-9793A88FD7A2}">
      <dsp:nvSpPr>
        <dsp:cNvPr id="0" name=""/>
        <dsp:cNvSpPr/>
      </dsp:nvSpPr>
      <dsp:spPr>
        <a:xfrm>
          <a:off x="3698721" y="1226269"/>
          <a:ext cx="2660957" cy="2350492"/>
        </a:xfrm>
        <a:prstGeom prst="roundRect">
          <a:avLst>
            <a:gd name="adj" fmla="val 10000"/>
          </a:avLst>
        </a:prstGeom>
        <a:no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These issues should be considered </a:t>
          </a:r>
          <a:r>
            <a:rPr lang="en-US" sz="1400" kern="1200" dirty="0" smtClean="0">
              <a:solidFill>
                <a:schemeClr val="tx1"/>
              </a:solidFill>
            </a:rPr>
            <a:t>to </a:t>
          </a:r>
          <a:r>
            <a:rPr lang="en-US" sz="1400" kern="1200" dirty="0" smtClean="0">
              <a:solidFill>
                <a:schemeClr val="tx1"/>
              </a:solidFill>
            </a:rPr>
            <a:t>increase access to cervical cancer </a:t>
          </a:r>
          <a:r>
            <a:rPr lang="en-US" sz="1400" kern="1200" dirty="0" smtClean="0">
              <a:solidFill>
                <a:schemeClr val="tx1"/>
              </a:solidFill>
            </a:rPr>
            <a:t>screening</a:t>
          </a:r>
          <a:endParaRPr lang="en-US" sz="1400" kern="1200" dirty="0">
            <a:solidFill>
              <a:schemeClr val="tx1"/>
            </a:solidFill>
          </a:endParaRPr>
        </a:p>
      </dsp:txBody>
      <dsp:txXfrm>
        <a:off x="3767565" y="1295113"/>
        <a:ext cx="2523269" cy="2212804"/>
      </dsp:txXfrm>
    </dsp:sp>
    <dsp:sp modelId="{F44E78FC-A2BF-B94F-9C95-C81B202ABE44}">
      <dsp:nvSpPr>
        <dsp:cNvPr id="0" name=""/>
        <dsp:cNvSpPr/>
      </dsp:nvSpPr>
      <dsp:spPr>
        <a:xfrm rot="21579976">
          <a:off x="6601005" y="633791"/>
          <a:ext cx="591996" cy="73082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endParaRPr lang="en-US" sz="3100" kern="1200" dirty="0">
            <a:solidFill>
              <a:schemeClr val="tx1"/>
            </a:solidFill>
          </a:endParaRPr>
        </a:p>
      </dsp:txBody>
      <dsp:txXfrm>
        <a:off x="6601007" y="780473"/>
        <a:ext cx="414397" cy="438493"/>
      </dsp:txXfrm>
    </dsp:sp>
    <dsp:sp modelId="{1CADC06F-09C6-D742-9130-63CA66649117}">
      <dsp:nvSpPr>
        <dsp:cNvPr id="0" name=""/>
        <dsp:cNvSpPr/>
      </dsp:nvSpPr>
      <dsp:spPr>
        <a:xfrm>
          <a:off x="7881912" y="181557"/>
          <a:ext cx="1618740" cy="1614388"/>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a:ext>
              <a:ext uri="{96DAC541-7B7A-43D3-8B79-37D633B846F1}">
                <asvg:svgBlip xmlns=""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dsp:style>
    </dsp:sp>
    <dsp:sp modelId="{6F26F383-AACD-1A41-8F77-717FC223BEE0}">
      <dsp:nvSpPr>
        <dsp:cNvPr id="0" name=""/>
        <dsp:cNvSpPr/>
      </dsp:nvSpPr>
      <dsp:spPr>
        <a:xfrm>
          <a:off x="7397442" y="1410295"/>
          <a:ext cx="2660957" cy="2350492"/>
        </a:xfrm>
        <a:prstGeom prst="roundRect">
          <a:avLst>
            <a:gd name="adj" fmla="val 10000"/>
          </a:avLst>
        </a:prstGeom>
        <a:no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Our results highlight gaps in the uptake of cervical cancer screening programs, which must be addressed</a:t>
          </a:r>
          <a:endParaRPr lang="en-US" sz="1400" kern="1200" dirty="0">
            <a:solidFill>
              <a:schemeClr val="tx1"/>
            </a:solidFill>
          </a:endParaRPr>
        </a:p>
      </dsp:txBody>
      <dsp:txXfrm>
        <a:off x="7466286" y="1479139"/>
        <a:ext cx="2523269" cy="221280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1" y="4450188"/>
            <a:ext cx="12192000" cy="2407811"/>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7/21/2021</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72358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7/21/2021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AA314B25-B4AF-394E-BBDA-7E6BAD315F39}"/>
              </a:ext>
            </a:extLst>
          </p:cNvPr>
          <p:cNvSpPr/>
          <p:nvPr userDrawn="1"/>
        </p:nvSpPr>
        <p:spPr>
          <a:xfrm>
            <a:off x="3351057" y="0"/>
            <a:ext cx="8840943"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37575EF-0D14-6140-A91B-260C9C9DFE4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Title Placeholder 1">
            <a:extLst>
              <a:ext uri="{FF2B5EF4-FFF2-40B4-BE49-F238E27FC236}">
                <a16:creationId xmlns:a16="http://schemas.microsoft.com/office/drawing/2014/main" id="{82544261-8049-494B-A93D-BDFF1BB84722}"/>
              </a:ext>
            </a:extLst>
          </p:cNvPr>
          <p:cNvSpPr>
            <a:spLocks noGrp="1"/>
          </p:cNvSpPr>
          <p:nvPr>
            <p:ph type="title" hasCustomPrompt="1"/>
          </p:nvPr>
        </p:nvSpPr>
        <p:spPr>
          <a:xfrm>
            <a:off x="635000" y="3135207"/>
            <a:ext cx="4886854" cy="587584"/>
          </a:xfrm>
          <a:prstGeom prst="rect">
            <a:avLst/>
          </a:prstGeom>
        </p:spPr>
        <p:txBody>
          <a:bodyPr vert="horz" lIns="91440" tIns="45720" rIns="91440" bIns="45720" rtlCol="0" anchor="ctr">
            <a:normAutofit/>
          </a:bodyPr>
          <a:lstStyle>
            <a:lvl1pPr algn="ct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9214786D-83EE-814C-A5E4-D0EC7D29D0C4}"/>
              </a:ext>
            </a:extLst>
          </p:cNvPr>
          <p:cNvSpPr>
            <a:spLocks noGrp="1"/>
          </p:cNvSpPr>
          <p:nvPr>
            <p:ph sz="half" idx="2"/>
          </p:nvPr>
        </p:nvSpPr>
        <p:spPr>
          <a:xfrm>
            <a:off x="5575829" y="633875"/>
            <a:ext cx="5981171" cy="5590250"/>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solidFill>
                  <a:schemeClr val="tx1"/>
                </a:solidFill>
              </a:defRPr>
            </a:lvl2pPr>
            <a:lvl3pPr marL="612648" indent="-228600">
              <a:buClr>
                <a:schemeClr val="tx1"/>
              </a:buClr>
              <a:buFont typeface="+mj-lt"/>
              <a:buAutoNum type="arabicPeriod"/>
              <a:defRPr sz="1100">
                <a:solidFill>
                  <a:schemeClr val="tx1"/>
                </a:solidFill>
              </a:defRPr>
            </a:lvl3pPr>
            <a:lvl4pPr marL="795528" indent="-228600">
              <a:buClr>
                <a:schemeClr val="tx1"/>
              </a:buClr>
              <a:buFont typeface="+mj-lt"/>
              <a:buAutoNum type="arabicPeriod"/>
              <a:defRPr sz="1100">
                <a:solidFill>
                  <a:schemeClr val="tx1"/>
                </a:solidFill>
              </a:defRPr>
            </a:lvl4pPr>
            <a:lvl5pPr marL="978408" indent="-228600">
              <a:buClr>
                <a:schemeClr val="tx1"/>
              </a:buClr>
              <a:buFont typeface="+mj-lt"/>
              <a:buAutoNum type="arabicPeriod"/>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07918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7/21/2021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2E148DD3-DD87-154B-80B4-2421965D3C83}"/>
              </a:ext>
            </a:extLst>
          </p:cNvPr>
          <p:cNvSpPr/>
          <p:nvPr userDrawn="1"/>
        </p:nvSpPr>
        <p:spPr>
          <a:xfrm>
            <a:off x="1" y="17145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42E4732-0E8F-7B46-BD08-0F2EE0DA8786}"/>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7" name="Title Placeholder 1">
            <a:extLst>
              <a:ext uri="{FF2B5EF4-FFF2-40B4-BE49-F238E27FC236}">
                <a16:creationId xmlns:a16="http://schemas.microsoft.com/office/drawing/2014/main" id="{6E73F81A-7260-5C4F-A7FF-CA2CC731BC33}"/>
              </a:ext>
            </a:extLst>
          </p:cNvPr>
          <p:cNvSpPr>
            <a:spLocks noGrp="1"/>
          </p:cNvSpPr>
          <p:nvPr>
            <p:ph type="title" hasCustomPrompt="1"/>
          </p:nvPr>
        </p:nvSpPr>
        <p:spPr>
          <a:xfrm>
            <a:off x="5443870" y="942871"/>
            <a:ext cx="5711810" cy="587584"/>
          </a:xfrm>
          <a:prstGeom prst="rect">
            <a:avLst/>
          </a:prstGeom>
        </p:spPr>
        <p:txBody>
          <a:bodyPr vert="horz" lIns="91440" tIns="45720" rIns="91440" bIns="45720" rtlCol="0" anchor="ctr">
            <a:normAutofit/>
          </a:bodyPr>
          <a:lstStyle/>
          <a:p>
            <a:r>
              <a:rPr lang="en-US" noProof="0"/>
              <a:t>CLICK TO EDIT MASTER TITLE STYLE</a:t>
            </a:r>
          </a:p>
        </p:txBody>
      </p:sp>
      <p:sp>
        <p:nvSpPr>
          <p:cNvPr id="9" name="Content Placeholder 3">
            <a:extLst>
              <a:ext uri="{FF2B5EF4-FFF2-40B4-BE49-F238E27FC236}">
                <a16:creationId xmlns:a16="http://schemas.microsoft.com/office/drawing/2014/main" id="{4CD13CD4-3E4F-2E41-ACF4-2446257D236F}"/>
              </a:ext>
            </a:extLst>
          </p:cNvPr>
          <p:cNvSpPr>
            <a:spLocks noGrp="1"/>
          </p:cNvSpPr>
          <p:nvPr>
            <p:ph sz="half" idx="2"/>
          </p:nvPr>
        </p:nvSpPr>
        <p:spPr>
          <a:xfrm>
            <a:off x="5443870" y="1973589"/>
            <a:ext cx="5711810" cy="3941540"/>
          </a:xfrm>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4" name="Content Placeholder 3">
            <a:extLst>
              <a:ext uri="{FF2B5EF4-FFF2-40B4-BE49-F238E27FC236}">
                <a16:creationId xmlns:a16="http://schemas.microsoft.com/office/drawing/2014/main" id="{D8E69886-8907-DB47-87C2-0621AF156D9F}"/>
              </a:ext>
            </a:extLst>
          </p:cNvPr>
          <p:cNvSpPr>
            <a:spLocks noGrp="1"/>
          </p:cNvSpPr>
          <p:nvPr>
            <p:ph sz="half" idx="14"/>
          </p:nvPr>
        </p:nvSpPr>
        <p:spPr>
          <a:xfrm>
            <a:off x="605170" y="621039"/>
            <a:ext cx="4589130" cy="5603086"/>
          </a:xfrm>
          <a:solidFill>
            <a:srgbClr val="EDEFF7"/>
          </a:solidFill>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626310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9C88DF2D-0421-A94C-82C1-867E1E5E4907}"/>
              </a:ext>
            </a:extLst>
          </p:cNvPr>
          <p:cNvSpPr/>
          <p:nvPr userDrawn="1"/>
        </p:nvSpPr>
        <p:spPr>
          <a:xfrm>
            <a:off x="10993582" y="0"/>
            <a:ext cx="1198418"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334D05A3-7A20-9447-8D39-F2980D85413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8" name="Rectangle 7">
            <a:extLst>
              <a:ext uri="{FF2B5EF4-FFF2-40B4-BE49-F238E27FC236}">
                <a16:creationId xmlns:a16="http://schemas.microsoft.com/office/drawing/2014/main" id="{DA134939-39C0-4522-A125-A13DFDA66490}"/>
              </a:ext>
            </a:extLst>
          </p:cNvPr>
          <p:cNvSpPr/>
          <p:nvPr/>
        </p:nvSpPr>
        <p:spPr>
          <a:xfrm>
            <a:off x="634999" y="3927894"/>
            <a:ext cx="10922000" cy="2326856"/>
          </a:xfrm>
          <a:prstGeom prst="rect">
            <a:avLst/>
          </a:prstGeom>
          <a:solidFill>
            <a:srgbClr val="F6F9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35001" y="603250"/>
            <a:ext cx="10921998" cy="3294019"/>
          </a:xfrm>
          <a:solidFill>
            <a:schemeClr val="bg1"/>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 name="Title 1"/>
          <p:cNvSpPr>
            <a:spLocks noGrp="1"/>
          </p:cNvSpPr>
          <p:nvPr>
            <p:ph type="title"/>
          </p:nvPr>
        </p:nvSpPr>
        <p:spPr>
          <a:xfrm>
            <a:off x="1097279" y="4298078"/>
            <a:ext cx="10113645" cy="743682"/>
          </a:xfrm>
          <a:prstGeom prst="rect">
            <a:avLst/>
          </a:prstGeom>
        </p:spPr>
        <p:txBody>
          <a:bodyPr tIns="0" bIns="0" anchor="b">
            <a:noAutofit/>
          </a:bodyPr>
          <a:lstStyle>
            <a:lvl1pPr>
              <a:defRPr sz="3600" b="0">
                <a:solidFill>
                  <a:schemeClr val="tx1"/>
                </a:solidFill>
              </a:defRPr>
            </a:lvl1pPr>
          </a:lstStyle>
          <a:p>
            <a:r>
              <a:rPr lang="en-US" noProof="0" smtClean="0"/>
              <a:t>Click to edit Master title style</a:t>
            </a:r>
            <a:endParaRPr lang="en-US" noProof="0"/>
          </a:p>
        </p:txBody>
      </p:sp>
      <p:sp>
        <p:nvSpPr>
          <p:cNvPr id="4" name="Text Placeholder 3"/>
          <p:cNvSpPr>
            <a:spLocks noGrp="1"/>
          </p:cNvSpPr>
          <p:nvPr>
            <p:ph type="body" sz="half" idx="2"/>
          </p:nvPr>
        </p:nvSpPr>
        <p:spPr>
          <a:xfrm>
            <a:off x="1097279" y="5213716"/>
            <a:ext cx="10113264" cy="609600"/>
          </a:xfrm>
        </p:spPr>
        <p:txBody>
          <a:bodyPr lIns="91440" tIns="0" rIns="91440" bIns="0">
            <a:normAutofit/>
          </a:bodyPr>
          <a:lstStyle>
            <a:lvl1pPr marL="0" indent="0">
              <a:spcBef>
                <a:spcPts val="0"/>
              </a:spcBef>
              <a:spcAft>
                <a:spcPts val="600"/>
              </a:spcAft>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noProof="0" smtClean="0"/>
              <a:t>7/21/2021</a:t>
            </a:fld>
            <a:endParaRPr lang="en-US" noProof="0"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noProof="0" dirty="0"/>
          </a:p>
        </p:txBody>
      </p:sp>
      <p:sp>
        <p:nvSpPr>
          <p:cNvPr id="7" name="Slide Number Placeholder 6"/>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404638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4217870" y="0"/>
            <a:ext cx="3599236" cy="6857999"/>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7/21/2021</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70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202A34A5-A029-A246-82C6-D288185EB396}"/>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3" name="Rectangle">
            <a:extLst>
              <a:ext uri="{FF2B5EF4-FFF2-40B4-BE49-F238E27FC236}">
                <a16:creationId xmlns:a16="http://schemas.microsoft.com/office/drawing/2014/main" id="{2773E1D8-C87F-EE46-8284-575DCA498E8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noProof="0" smtClean="0"/>
              <a:t>7/21/2021</a:t>
            </a:fld>
            <a:endParaRPr lang="en-US" noProof="0"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noProof="0"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1" name="Title Placeholder 1">
            <a:extLst>
              <a:ext uri="{FF2B5EF4-FFF2-40B4-BE49-F238E27FC236}">
                <a16:creationId xmlns:a16="http://schemas.microsoft.com/office/drawing/2014/main" id="{C429A40D-770E-C144-A5B5-6A4442C09C24}"/>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43240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5" name="Rectangle">
            <a:extLst>
              <a:ext uri="{FF2B5EF4-FFF2-40B4-BE49-F238E27FC236}">
                <a16:creationId xmlns:a16="http://schemas.microsoft.com/office/drawing/2014/main" id="{64248D99-2B30-464D-B9B7-4E5C3A1F3FB2}"/>
              </a:ext>
            </a:extLst>
          </p:cNvPr>
          <p:cNvSpPr/>
          <p:nvPr userDrawn="1"/>
        </p:nvSpPr>
        <p:spPr>
          <a:xfrm flipH="1">
            <a:off x="0" y="0"/>
            <a:ext cx="6096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6" name="Rectangle">
            <a:extLst>
              <a:ext uri="{FF2B5EF4-FFF2-40B4-BE49-F238E27FC236}">
                <a16:creationId xmlns:a16="http://schemas.microsoft.com/office/drawing/2014/main" id="{3FAFF55B-FDE6-394B-A39B-22627D8FB6E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3"/>
          <p:cNvSpPr>
            <a:spLocks noGrp="1"/>
          </p:cNvSpPr>
          <p:nvPr>
            <p:ph sz="half" idx="2"/>
          </p:nvPr>
        </p:nvSpPr>
        <p:spPr>
          <a:xfrm>
            <a:off x="1097280" y="2958274"/>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6" name="Content Placeholder 5"/>
          <p:cNvSpPr>
            <a:spLocks noGrp="1"/>
          </p:cNvSpPr>
          <p:nvPr>
            <p:ph sz="quarter" idx="4"/>
          </p:nvPr>
        </p:nvSpPr>
        <p:spPr>
          <a:xfrm>
            <a:off x="6515944" y="2958273"/>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noProof="0" smtClean="0"/>
              <a:t>7/21/2021</a:t>
            </a:fld>
            <a:endParaRPr lang="en-US" noProof="0"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noProof="0"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7" name="Title Placeholder 1">
            <a:extLst>
              <a:ext uri="{FF2B5EF4-FFF2-40B4-BE49-F238E27FC236}">
                <a16:creationId xmlns:a16="http://schemas.microsoft.com/office/drawing/2014/main" id="{99E345E4-E77C-484E-9FBB-E4EC71F08545}"/>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242322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83ACCAC0-2C8A-CE43-8C55-22BB53C73920}"/>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7/21/2021</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4" name="Title Placeholder 1">
            <a:extLst>
              <a:ext uri="{FF2B5EF4-FFF2-40B4-BE49-F238E27FC236}">
                <a16:creationId xmlns:a16="http://schemas.microsoft.com/office/drawing/2014/main" id="{D4076461-FF7A-8843-B7F9-D041F3FB22FC}"/>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02039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35FB147F-5DC4-B24C-B8CB-D3DA74290381}"/>
              </a:ext>
            </a:extLst>
          </p:cNvPr>
          <p:cNvSpPr/>
          <p:nvPr userDrawn="1"/>
        </p:nvSpPr>
        <p:spPr>
          <a:xfrm>
            <a:off x="1" y="34290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7/21/2021</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9" name="Picture Placeholder 3">
            <a:extLst>
              <a:ext uri="{FF2B5EF4-FFF2-40B4-BE49-F238E27FC236}">
                <a16:creationId xmlns:a16="http://schemas.microsoft.com/office/drawing/2014/main" id="{B9308E97-4F89-394E-856A-5B4EFCB2E73D}"/>
              </a:ext>
            </a:extLst>
          </p:cNvPr>
          <p:cNvSpPr>
            <a:spLocks noGrp="1"/>
          </p:cNvSpPr>
          <p:nvPr>
            <p:ph type="pic" sz="quarter" idx="13"/>
          </p:nvPr>
        </p:nvSpPr>
        <p:spPr>
          <a:xfrm>
            <a:off x="1097279"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0" name="Picture Placeholder 3">
            <a:extLst>
              <a:ext uri="{FF2B5EF4-FFF2-40B4-BE49-F238E27FC236}">
                <a16:creationId xmlns:a16="http://schemas.microsoft.com/office/drawing/2014/main" id="{A50BECA0-8817-964B-AEDB-A45669684C37}"/>
              </a:ext>
            </a:extLst>
          </p:cNvPr>
          <p:cNvSpPr>
            <a:spLocks noGrp="1"/>
          </p:cNvSpPr>
          <p:nvPr>
            <p:ph type="pic" sz="quarter" idx="14"/>
          </p:nvPr>
        </p:nvSpPr>
        <p:spPr>
          <a:xfrm>
            <a:off x="4659186"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1" name="Picture Placeholder 3">
            <a:extLst>
              <a:ext uri="{FF2B5EF4-FFF2-40B4-BE49-F238E27FC236}">
                <a16:creationId xmlns:a16="http://schemas.microsoft.com/office/drawing/2014/main" id="{EF399F4D-B67A-4C4B-BCF3-36FE110603F1}"/>
              </a:ext>
            </a:extLst>
          </p:cNvPr>
          <p:cNvSpPr>
            <a:spLocks noGrp="1"/>
          </p:cNvSpPr>
          <p:nvPr>
            <p:ph type="pic" sz="quarter" idx="15"/>
          </p:nvPr>
        </p:nvSpPr>
        <p:spPr>
          <a:xfrm>
            <a:off x="8221093"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2" name="Text Placeholder 3">
            <a:extLst>
              <a:ext uri="{FF2B5EF4-FFF2-40B4-BE49-F238E27FC236}">
                <a16:creationId xmlns:a16="http://schemas.microsoft.com/office/drawing/2014/main" id="{08305C84-E25F-EC49-8F2B-4C0181FD3ABF}"/>
              </a:ext>
            </a:extLst>
          </p:cNvPr>
          <p:cNvSpPr>
            <a:spLocks noGrp="1"/>
          </p:cNvSpPr>
          <p:nvPr>
            <p:ph type="body" sz="half" idx="2" hasCustomPrompt="1"/>
          </p:nvPr>
        </p:nvSpPr>
        <p:spPr>
          <a:xfrm>
            <a:off x="1097279"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3" name="Text Placeholder 3">
            <a:extLst>
              <a:ext uri="{FF2B5EF4-FFF2-40B4-BE49-F238E27FC236}">
                <a16:creationId xmlns:a16="http://schemas.microsoft.com/office/drawing/2014/main" id="{A57A1FCE-E6BF-3747-9D43-42DBA6656EC0}"/>
              </a:ext>
            </a:extLst>
          </p:cNvPr>
          <p:cNvSpPr>
            <a:spLocks noGrp="1"/>
          </p:cNvSpPr>
          <p:nvPr>
            <p:ph type="body" sz="half" idx="16" hasCustomPrompt="1"/>
          </p:nvPr>
        </p:nvSpPr>
        <p:spPr>
          <a:xfrm>
            <a:off x="4666773"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4" name="Text Placeholder 3">
            <a:extLst>
              <a:ext uri="{FF2B5EF4-FFF2-40B4-BE49-F238E27FC236}">
                <a16:creationId xmlns:a16="http://schemas.microsoft.com/office/drawing/2014/main" id="{5B4B74C8-96E7-684F-91B9-8CE56CD10F1E}"/>
              </a:ext>
            </a:extLst>
          </p:cNvPr>
          <p:cNvSpPr>
            <a:spLocks noGrp="1"/>
          </p:cNvSpPr>
          <p:nvPr>
            <p:ph type="body" sz="half" idx="17" hasCustomPrompt="1"/>
          </p:nvPr>
        </p:nvSpPr>
        <p:spPr>
          <a:xfrm>
            <a:off x="8236267"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5" name="Title Placeholder 1">
            <a:extLst>
              <a:ext uri="{FF2B5EF4-FFF2-40B4-BE49-F238E27FC236}">
                <a16:creationId xmlns:a16="http://schemas.microsoft.com/office/drawing/2014/main" id="{D522564E-B348-544F-A8E5-CFCAFA48B54B}"/>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141889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7/21/2021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247229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7/21/2021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5BFC727-5650-B049-AA2A-2511C08FB35B}"/>
              </a:ext>
            </a:extLst>
          </p:cNvPr>
          <p:cNvSpPr/>
          <p:nvPr userDrawn="1"/>
        </p:nvSpPr>
        <p:spPr>
          <a:xfrm flipH="1">
            <a:off x="0" y="0"/>
            <a:ext cx="1195754"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E700C598-C823-744D-BE16-5114B7625057}"/>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Picture Placeholder 8">
            <a:extLst>
              <a:ext uri="{FF2B5EF4-FFF2-40B4-BE49-F238E27FC236}">
                <a16:creationId xmlns:a16="http://schemas.microsoft.com/office/drawing/2014/main" id="{21BED569-C9C5-8F4D-A42A-ED4914579D63}"/>
              </a:ext>
            </a:extLst>
          </p:cNvPr>
          <p:cNvSpPr>
            <a:spLocks noGrp="1"/>
          </p:cNvSpPr>
          <p:nvPr>
            <p:ph type="pic" sz="quarter" idx="13"/>
          </p:nvPr>
        </p:nvSpPr>
        <p:spPr>
          <a:xfrm>
            <a:off x="5924550" y="633875"/>
            <a:ext cx="5632450" cy="5591175"/>
          </a:xfrm>
          <a:solidFill>
            <a:schemeClr val="tx2"/>
          </a:solidFill>
        </p:spPr>
        <p:txBody>
          <a:bodyPr anchor="ctr"/>
          <a:lstStyle>
            <a:lvl1pPr algn="ctr">
              <a:defRPr>
                <a:solidFill>
                  <a:schemeClr val="bg1"/>
                </a:solidFill>
              </a:defRPr>
            </a:lvl1pPr>
          </a:lstStyle>
          <a:p>
            <a:r>
              <a:rPr lang="en-US" noProof="0" smtClean="0"/>
              <a:t>Click icon to add picture</a:t>
            </a:r>
            <a:endParaRPr lang="en-US" noProof="0" dirty="0"/>
          </a:p>
        </p:txBody>
      </p:sp>
      <p:sp>
        <p:nvSpPr>
          <p:cNvPr id="11" name="Title Placeholder 1">
            <a:extLst>
              <a:ext uri="{FF2B5EF4-FFF2-40B4-BE49-F238E27FC236}">
                <a16:creationId xmlns:a16="http://schemas.microsoft.com/office/drawing/2014/main" id="{ACB6E588-2EB7-9A41-A93A-7757596EF9D6}"/>
              </a:ext>
            </a:extLst>
          </p:cNvPr>
          <p:cNvSpPr>
            <a:spLocks noGrp="1"/>
          </p:cNvSpPr>
          <p:nvPr>
            <p:ph type="title" hasCustomPrompt="1"/>
          </p:nvPr>
        </p:nvSpPr>
        <p:spPr>
          <a:xfrm>
            <a:off x="1195754" y="942870"/>
            <a:ext cx="4157296" cy="1292750"/>
          </a:xfrm>
          <a:prstGeom prst="rect">
            <a:avLst/>
          </a:prstGeom>
        </p:spPr>
        <p:txBody>
          <a:bodyPr vert="horz" lIns="91440" tIns="45720" rIns="91440" bIns="45720" rtlCol="0" anchor="ctr">
            <a:normAutofit/>
          </a:bodyPr>
          <a:lstStyle>
            <a:lvl1pP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A6C0FE70-F6BB-3D40-AD3C-E704CABE499C}"/>
              </a:ext>
            </a:extLst>
          </p:cNvPr>
          <p:cNvSpPr>
            <a:spLocks noGrp="1"/>
          </p:cNvSpPr>
          <p:nvPr>
            <p:ph sz="half" idx="2"/>
          </p:nvPr>
        </p:nvSpPr>
        <p:spPr>
          <a:xfrm>
            <a:off x="1195754" y="2281657"/>
            <a:ext cx="4157296" cy="3633471"/>
          </a:xfrm>
        </p:spPr>
        <p:txBody>
          <a:bodyPr>
            <a:normAutofit/>
          </a:bodyPr>
          <a:lstStyle>
            <a:lvl1pPr marL="0" indent="0">
              <a:buClr>
                <a:schemeClr val="tx1"/>
              </a:buClr>
              <a:buNone/>
              <a:defRPr sz="1600">
                <a:solidFill>
                  <a:schemeClr val="tx1"/>
                </a:solidFill>
              </a:defRPr>
            </a:lvl1pPr>
            <a:lvl2pPr marL="201168" indent="0">
              <a:buClr>
                <a:schemeClr val="tx1"/>
              </a:buClr>
              <a:buFont typeface="Arial" panose="020B0604020202020204" pitchFamily="34" charset="0"/>
              <a:buNone/>
              <a:defRPr sz="1400">
                <a:solidFill>
                  <a:schemeClr val="tx1"/>
                </a:solidFill>
              </a:defRPr>
            </a:lvl2pPr>
            <a:lvl3pPr marL="384048" indent="0">
              <a:buClr>
                <a:schemeClr val="tx1"/>
              </a:buClr>
              <a:buFont typeface="Arial" panose="020B0604020202020204" pitchFamily="34" charset="0"/>
              <a:buNone/>
              <a:defRPr sz="1100">
                <a:solidFill>
                  <a:schemeClr val="tx1"/>
                </a:solidFill>
              </a:defRPr>
            </a:lvl3pPr>
            <a:lvl4pPr marL="566928" indent="0">
              <a:buClr>
                <a:schemeClr val="tx1"/>
              </a:buClr>
              <a:buFont typeface="Arial" panose="020B0604020202020204" pitchFamily="34" charset="0"/>
              <a:buNone/>
              <a:defRPr sz="1100">
                <a:solidFill>
                  <a:schemeClr val="tx1"/>
                </a:solidFill>
              </a:defRPr>
            </a:lvl4pPr>
            <a:lvl5pPr marL="749808" indent="0">
              <a:buClr>
                <a:schemeClr val="tx1"/>
              </a:buClr>
              <a:buFont typeface="Arial" panose="020B0604020202020204" pitchFamily="34" charset="0"/>
              <a:buNone/>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7017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7/21/2021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AB10FFC-D586-994D-8D3D-F4042255CB72}"/>
              </a:ext>
            </a:extLst>
          </p:cNvPr>
          <p:cNvSpPr/>
          <p:nvPr userDrawn="1"/>
        </p:nvSpPr>
        <p:spPr>
          <a:xfrm flipH="1">
            <a:off x="0" y="0"/>
            <a:ext cx="12192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C7B0C08A-E831-D242-B2CE-2DEB004F982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cxnSp>
        <p:nvCxnSpPr>
          <p:cNvPr id="7" name="Straight Connector 6">
            <a:extLst>
              <a:ext uri="{FF2B5EF4-FFF2-40B4-BE49-F238E27FC236}">
                <a16:creationId xmlns:a16="http://schemas.microsoft.com/office/drawing/2014/main" id="{105C2191-88F7-4148-96FD-E129F707E038}"/>
              </a:ext>
            </a:extLst>
          </p:cNvPr>
          <p:cNvCxnSpPr/>
          <p:nvPr userDrawn="1"/>
        </p:nvCxnSpPr>
        <p:spPr>
          <a:xfrm>
            <a:off x="6818393" y="999565"/>
            <a:ext cx="0" cy="4858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Placeholder 1">
            <a:extLst>
              <a:ext uri="{FF2B5EF4-FFF2-40B4-BE49-F238E27FC236}">
                <a16:creationId xmlns:a16="http://schemas.microsoft.com/office/drawing/2014/main" id="{61FB2196-E251-5A40-86F7-6092CEBFA133}"/>
              </a:ext>
            </a:extLst>
          </p:cNvPr>
          <p:cNvSpPr>
            <a:spLocks noGrp="1"/>
          </p:cNvSpPr>
          <p:nvPr>
            <p:ph type="title" hasCustomPrompt="1"/>
          </p:nvPr>
        </p:nvSpPr>
        <p:spPr>
          <a:xfrm>
            <a:off x="635000" y="3135207"/>
            <a:ext cx="5460992" cy="587584"/>
          </a:xfrm>
          <a:prstGeom prst="rect">
            <a:avLst/>
          </a:prstGeom>
        </p:spPr>
        <p:txBody>
          <a:bodyPr vert="horz" lIns="91440" tIns="45720" rIns="91440" bIns="45720" rtlCol="0" anchor="ctr">
            <a:noAutofit/>
          </a:bodyPr>
          <a:lstStyle>
            <a:lvl1pPr algn="r">
              <a:defRPr sz="4800" cap="all" baseline="0"/>
            </a:lvl1pPr>
          </a:lstStyle>
          <a:p>
            <a:r>
              <a:rPr lang="en-US" noProof="0"/>
              <a:t>Title goes here</a:t>
            </a:r>
          </a:p>
        </p:txBody>
      </p:sp>
      <p:sp>
        <p:nvSpPr>
          <p:cNvPr id="12" name="Content Placeholder 3">
            <a:extLst>
              <a:ext uri="{FF2B5EF4-FFF2-40B4-BE49-F238E27FC236}">
                <a16:creationId xmlns:a16="http://schemas.microsoft.com/office/drawing/2014/main" id="{C2FACD1B-0D9C-A547-98A0-D66C341D3D74}"/>
              </a:ext>
            </a:extLst>
          </p:cNvPr>
          <p:cNvSpPr>
            <a:spLocks noGrp="1"/>
          </p:cNvSpPr>
          <p:nvPr>
            <p:ph sz="half" idx="2" hasCustomPrompt="1"/>
          </p:nvPr>
        </p:nvSpPr>
        <p:spPr>
          <a:xfrm>
            <a:off x="7540794" y="831286"/>
            <a:ext cx="4016206" cy="5195425"/>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lvl2pPr>
            <a:lvl3pPr marL="612648" indent="-228600">
              <a:buClr>
                <a:schemeClr val="tx1"/>
              </a:buClr>
              <a:buFont typeface="+mj-lt"/>
              <a:buAutoNum type="arabicPeriod"/>
              <a:defRPr sz="1100"/>
            </a:lvl3pPr>
            <a:lvl4pPr marL="795528" indent="-228600">
              <a:buClr>
                <a:schemeClr val="tx1"/>
              </a:buClr>
              <a:buFont typeface="+mj-lt"/>
              <a:buAutoNum type="arabicPeriod"/>
              <a:defRPr sz="1100"/>
            </a:lvl4pPr>
            <a:lvl5pPr marL="978408" indent="-228600">
              <a:buClr>
                <a:schemeClr val="tx1"/>
              </a:buClr>
              <a:buFont typeface="+mj-lt"/>
              <a:buAutoNum type="arabicPeriod"/>
              <a:defRPr sz="1100"/>
            </a:lvl5pPr>
          </a:lstStyle>
          <a:p>
            <a:pPr lvl="0"/>
            <a:r>
              <a:rPr lang="en-US" noProof="0"/>
              <a:t>Quote Goes Here</a:t>
            </a:r>
          </a:p>
        </p:txBody>
      </p:sp>
    </p:spTree>
    <p:extLst>
      <p:ext uri="{BB962C8B-B14F-4D97-AF65-F5344CB8AC3E}">
        <p14:creationId xmlns:p14="http://schemas.microsoft.com/office/powerpoint/2010/main" val="418493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1552108B-1F90-0044-A7D4-0956E919F29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Placeholder 1"/>
          <p:cNvSpPr>
            <a:spLocks noGrp="1"/>
          </p:cNvSpPr>
          <p:nvPr>
            <p:ph type="title"/>
          </p:nvPr>
        </p:nvSpPr>
        <p:spPr>
          <a:xfrm>
            <a:off x="1097280" y="942871"/>
            <a:ext cx="10058400" cy="587584"/>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noProof="0" smtClean="0"/>
              <a:t>7/21/2021</a:t>
            </a:fld>
            <a:endParaRPr lang="en-US" noProof="0"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noProof="0"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4360962"/>
      </p:ext>
    </p:extLst>
  </p:cSld>
  <p:clrMap bg1="lt1" tx1="dk1" bg2="lt2" tx2="dk2" accent1="accent1" accent2="accent2" accent3="accent3" accent4="accent4" accent5="accent5" accent6="accent6" hlink="hlink" folHlink="folHlink"/>
  <p:sldLayoutIdLst>
    <p:sldLayoutId id="2147483674" r:id="rId1"/>
    <p:sldLayoutId id="2147483693" r:id="rId2"/>
    <p:sldLayoutId id="2147483675" r:id="rId3"/>
    <p:sldLayoutId id="2147483684" r:id="rId4"/>
    <p:sldLayoutId id="2147483678" r:id="rId5"/>
    <p:sldLayoutId id="2147483688" r:id="rId6"/>
    <p:sldLayoutId id="2147483679" r:id="rId7"/>
    <p:sldLayoutId id="2147483692" r:id="rId8"/>
    <p:sldLayoutId id="2147483691" r:id="rId9"/>
    <p:sldLayoutId id="2147483690" r:id="rId10"/>
    <p:sldLayoutId id="2147483689" r:id="rId11"/>
    <p:sldLayoutId id="2147483683" r:id="rId12"/>
  </p:sldLayoutIdLst>
  <p:hf sldNum="0" hdr="0" ftr="0" dt="0"/>
  <p:txStyles>
    <p:titleStyle>
      <a:lvl1pPr algn="l" defTabSz="914400" rtl="0" eaLnBrk="1" latinLnBrk="0" hangingPunct="1">
        <a:lnSpc>
          <a:spcPct val="90000"/>
        </a:lnSpc>
        <a:spcBef>
          <a:spcPct val="0"/>
        </a:spcBef>
        <a:buNone/>
        <a:defRPr sz="2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8" Type="http://schemas.openxmlformats.org/officeDocument/2006/relationships/hyperlink" Target="https://doi.org/10.9745/GHSP-D-18-00090" TargetMode="External"/><Relationship Id="rId13" Type="http://schemas.openxmlformats.org/officeDocument/2006/relationships/hyperlink" Target="https://doi.org/10.4103/ijc.IJC_253_18" TargetMode="External"/><Relationship Id="rId3" Type="http://schemas.openxmlformats.org/officeDocument/2006/relationships/hyperlink" Target="http://gco.iarc.fr/today/data/factsheets/populations/120-cameroon-fact-sheets.pdf" TargetMode="External"/><Relationship Id="rId7" Type="http://schemas.openxmlformats.org/officeDocument/2006/relationships/hyperlink" Target="https://doi.org/10.1080/16549716.2019.1587894" TargetMode="External"/><Relationship Id="rId12" Type="http://schemas.openxmlformats.org/officeDocument/2006/relationships/hyperlink" Target="https://doi.org/10.1371/journal.pone.0183924" TargetMode="External"/><Relationship Id="rId2" Type="http://schemas.openxmlformats.org/officeDocument/2006/relationships/hyperlink" Target="https://www.who.int/cancer/prevention/diagnosis-screening/cervicalcancer/en/" TargetMode="External"/><Relationship Id="rId1" Type="http://schemas.openxmlformats.org/officeDocument/2006/relationships/slideLayout" Target="../slideLayouts/slideLayout11.xml"/><Relationship Id="rId6" Type="http://schemas.openxmlformats.org/officeDocument/2006/relationships/hyperlink" Target="https://doi.org/10.3390/vaccines6030061" TargetMode="External"/><Relationship Id="rId11" Type="http://schemas.openxmlformats.org/officeDocument/2006/relationships/hyperlink" Target="https://doi.org/10.1002/cam4.1334" TargetMode="External"/><Relationship Id="rId5" Type="http://schemas.openxmlformats.org/officeDocument/2006/relationships/hyperlink" Target="https://www.iedea.org/" TargetMode="External"/><Relationship Id="rId10" Type="http://schemas.openxmlformats.org/officeDocument/2006/relationships/hyperlink" Target="https://doi.org/10.1186/s12885-018-4642-9" TargetMode="External"/><Relationship Id="rId4" Type="http://schemas.openxmlformats.org/officeDocument/2006/relationships/hyperlink" Target="https://doi.org/10.11604/pamj.2019.33.106.16975" TargetMode="External"/><Relationship Id="rId9" Type="http://schemas.openxmlformats.org/officeDocument/2006/relationships/hyperlink" Target="https://doi.org/10.11604/pamj.2019.33.38.16767" TargetMode="External"/><Relationship Id="rId1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7AEFB0-51F2-5449-996C-73382891D2F9}"/>
              </a:ext>
            </a:extLst>
          </p:cNvPr>
          <p:cNvSpPr>
            <a:spLocks noGrp="1"/>
          </p:cNvSpPr>
          <p:nvPr>
            <p:ph type="ctrTitle"/>
          </p:nvPr>
        </p:nvSpPr>
        <p:spPr/>
        <p:txBody>
          <a:bodyPr>
            <a:noAutofit/>
          </a:bodyPr>
          <a:lstStyle/>
          <a:p>
            <a:r>
              <a:rPr lang="en-US" sz="4000" b="1" dirty="0"/>
              <a:t>Challenges and opportunities associated with cervical cancer screening programs in a low income, high HIV prevalence context</a:t>
            </a:r>
          </a:p>
        </p:txBody>
      </p:sp>
      <p:sp>
        <p:nvSpPr>
          <p:cNvPr id="5" name="Subtitle 4">
            <a:extLst>
              <a:ext uri="{FF2B5EF4-FFF2-40B4-BE49-F238E27FC236}">
                <a16:creationId xmlns:a16="http://schemas.microsoft.com/office/drawing/2014/main" id="{B0F6D6CF-8D73-6643-A348-53AAE29FD1C2}"/>
              </a:ext>
            </a:extLst>
          </p:cNvPr>
          <p:cNvSpPr>
            <a:spLocks noGrp="1"/>
          </p:cNvSpPr>
          <p:nvPr>
            <p:ph type="subTitle" idx="1"/>
          </p:nvPr>
        </p:nvSpPr>
        <p:spPr/>
        <p:txBody>
          <a:bodyPr/>
          <a:lstStyle/>
          <a:p>
            <a:r>
              <a:rPr lang="en-US" dirty="0" smtClean="0"/>
              <a:t>Amanda Pierz, MSc &amp; Adebola Adedimeji, PhD, MBA</a:t>
            </a:r>
            <a:endParaRPr lang="en-US" dirty="0"/>
          </a:p>
        </p:txBody>
      </p:sp>
    </p:spTree>
    <p:extLst>
      <p:ext uri="{BB962C8B-B14F-4D97-AF65-F5344CB8AC3E}">
        <p14:creationId xmlns:p14="http://schemas.microsoft.com/office/powerpoint/2010/main" val="1833365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0498-C6E0-4603-8DF5-64D8BE8F2FB8}"/>
              </a:ext>
            </a:extLst>
          </p:cNvPr>
          <p:cNvSpPr>
            <a:spLocks noGrp="1"/>
          </p:cNvSpPr>
          <p:nvPr>
            <p:ph type="title"/>
          </p:nvPr>
        </p:nvSpPr>
        <p:spPr>
          <a:xfrm>
            <a:off x="853440" y="725156"/>
            <a:ext cx="10058400" cy="587584"/>
          </a:xfrm>
          <a:prstGeom prst="rect">
            <a:avLst/>
          </a:prstGeom>
        </p:spPr>
        <p:txBody>
          <a:bodyPr anchor="ctr">
            <a:normAutofit fontScale="90000"/>
          </a:bodyPr>
          <a:lstStyle/>
          <a:p>
            <a:r>
              <a:rPr lang="en-US" dirty="0" err="1" smtClean="0"/>
              <a:t>Meso</a:t>
            </a:r>
            <a:r>
              <a:rPr lang="en-US" dirty="0" smtClean="0"/>
              <a:t>-level (Community Norms &amp; Social Networks) FACTORS</a:t>
            </a:r>
            <a:endParaRPr lang="en-US" dirty="0"/>
          </a:p>
        </p:txBody>
      </p:sp>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5897474"/>
              </p:ext>
            </p:extLst>
          </p:nvPr>
        </p:nvGraphicFramePr>
        <p:xfrm>
          <a:off x="783772" y="1231640"/>
          <a:ext cx="10599576" cy="4695482"/>
        </p:xfrm>
        <a:graphic>
          <a:graphicData uri="http://schemas.openxmlformats.org/drawingml/2006/table">
            <a:tbl>
              <a:tblPr/>
              <a:tblGrid>
                <a:gridCol w="3533192">
                  <a:extLst>
                    <a:ext uri="{9D8B030D-6E8A-4147-A177-3AD203B41FA5}">
                      <a16:colId xmlns:a16="http://schemas.microsoft.com/office/drawing/2014/main" val="3804298290"/>
                    </a:ext>
                  </a:extLst>
                </a:gridCol>
                <a:gridCol w="3533192">
                  <a:extLst>
                    <a:ext uri="{9D8B030D-6E8A-4147-A177-3AD203B41FA5}">
                      <a16:colId xmlns:a16="http://schemas.microsoft.com/office/drawing/2014/main" val="3624327406"/>
                    </a:ext>
                  </a:extLst>
                </a:gridCol>
                <a:gridCol w="3533192">
                  <a:extLst>
                    <a:ext uri="{9D8B030D-6E8A-4147-A177-3AD203B41FA5}">
                      <a16:colId xmlns:a16="http://schemas.microsoft.com/office/drawing/2014/main" val="682021636"/>
                    </a:ext>
                  </a:extLst>
                </a:gridCol>
              </a:tblGrid>
              <a:tr h="179879">
                <a:tc>
                  <a:txBody>
                    <a:bodyPr/>
                    <a:lstStyle/>
                    <a:p>
                      <a:pPr algn="l" fontAlgn="t"/>
                      <a:endParaRPr lang="en-US" sz="1000" dirty="0">
                        <a:effectLst/>
                      </a:endParaRP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E6E6E6"/>
                    </a:solidFill>
                  </a:tcPr>
                </a:tc>
                <a:tc>
                  <a:txBody>
                    <a:bodyPr/>
                    <a:lstStyle/>
                    <a:p>
                      <a:pPr algn="l" fontAlgn="t"/>
                      <a:r>
                        <a:rPr lang="en-US" sz="1000" dirty="0" smtClean="0">
                          <a:effectLst/>
                        </a:rPr>
                        <a:t>Challenges</a:t>
                      </a:r>
                      <a:endParaRPr lang="en-US" sz="1000" dirty="0">
                        <a:effectLst/>
                      </a:endParaRP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E6E6E6"/>
                    </a:solidFill>
                  </a:tcPr>
                </a:tc>
                <a:tc>
                  <a:txBody>
                    <a:bodyPr/>
                    <a:lstStyle/>
                    <a:p>
                      <a:r>
                        <a:rPr lang="en-US" sz="1000" dirty="0" smtClean="0"/>
                        <a:t>Opportunities</a:t>
                      </a:r>
                      <a:endParaRPr lang="en-US" sz="1000" dirty="0"/>
                    </a:p>
                  </a:txBody>
                  <a:tcPr marL="8070" marR="8070" marT="4035" marB="4035">
                    <a:lnL w="7620" cap="flat" cmpd="sng" algn="ctr">
                      <a:solidFill>
                        <a:srgbClr val="D5D5D5"/>
                      </a:solidFill>
                      <a:prstDash val="solid"/>
                      <a:round/>
                      <a:headEnd type="none" w="med" len="med"/>
                      <a:tailEnd type="none" w="med" len="med"/>
                    </a:lnL>
                    <a:lnB w="7620" cap="flat" cmpd="sng" algn="ctr">
                      <a:solidFill>
                        <a:srgbClr val="A6A6A6"/>
                      </a:solidFill>
                      <a:prstDash val="solid"/>
                      <a:round/>
                      <a:headEnd type="none" w="med" len="med"/>
                      <a:tailEnd type="none" w="med" len="med"/>
                    </a:lnB>
                    <a:solidFill>
                      <a:schemeClr val="accent4">
                        <a:lumMod val="10000"/>
                        <a:lumOff val="90000"/>
                      </a:schemeClr>
                    </a:solidFill>
                  </a:tcPr>
                </a:tc>
                <a:extLst>
                  <a:ext uri="{0D108BD9-81ED-4DB2-BD59-A6C34878D82A}">
                    <a16:rowId xmlns:a16="http://schemas.microsoft.com/office/drawing/2014/main" val="3368808773"/>
                  </a:ext>
                </a:extLst>
              </a:tr>
              <a:tr h="1053561">
                <a:tc>
                  <a:txBody>
                    <a:bodyPr/>
                    <a:lstStyle/>
                    <a:p>
                      <a:pPr algn="l" fontAlgn="t"/>
                      <a:r>
                        <a:rPr lang="en-US" sz="1000" dirty="0">
                          <a:effectLst/>
                        </a:rPr>
                        <a:t>Social networks and social norms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The type of information about cervical cancer is determined by the amount of cervical cancer knowledge that community has and how much they are attached to myths and misconceptions about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Community education and stigma reduction around cervical cancer is likely to have a high impact because individual’s knowledge and behaviors are shaped by and conform to expectations is set by the level of awareness in their community</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312655275"/>
                  </a:ext>
                </a:extLst>
              </a:tr>
              <a:tr h="1053561">
                <a:tc rowSpan="2">
                  <a:txBody>
                    <a:bodyPr/>
                    <a:lstStyle/>
                    <a:p>
                      <a:pPr algn="l" fontAlgn="t"/>
                      <a:r>
                        <a:rPr lang="en-US" sz="1000" dirty="0">
                          <a:effectLst/>
                        </a:rPr>
                        <a:t>Cultural norms and the role of men</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Men do not take much interest in women’s health issues or encourage preventative behaviors as a result of cultural expectations of how men should conduct themselves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Younger women are encouraging men to be proactive in taking concrete action to help prevent their spouses from getting cervical cancer (</a:t>
                      </a:r>
                      <a:r>
                        <a:rPr lang="en-US" sz="1000" dirty="0" err="1">
                          <a:effectLst/>
                        </a:rPr>
                        <a:t>ie</a:t>
                      </a:r>
                      <a:r>
                        <a:rPr lang="en-US" sz="1000" dirty="0">
                          <a:effectLst/>
                        </a:rPr>
                        <a:t>: not having multiple partners, encouraging their wives to participate in regular screening, etc.)</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272891848"/>
                  </a:ext>
                </a:extLst>
              </a:tr>
              <a:tr h="735860">
                <a:tc vMerge="1">
                  <a:txBody>
                    <a:bodyPr/>
                    <a:lstStyle/>
                    <a:p>
                      <a:endParaRPr lang="en-US"/>
                    </a:p>
                  </a:txBody>
                  <a:tcPr/>
                </a:tc>
                <a:tc>
                  <a:txBody>
                    <a:bodyPr/>
                    <a:lstStyle/>
                    <a:p>
                      <a:pPr algn="l" fontAlgn="t"/>
                      <a:r>
                        <a:rPr lang="en-US" sz="1000" dirty="0">
                          <a:effectLst/>
                        </a:rPr>
                        <a:t>Men with negative attitudes about cervical cancer believe there is very little to be done to prevent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Men with higher levels of education demonstrated better knowledge of risk factors and was more likely to demonstrate a positive attitude to cervical cancer prevention</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246011283"/>
                  </a:ext>
                </a:extLst>
              </a:tr>
              <a:tr h="418155">
                <a:tc rowSpan="3">
                  <a:txBody>
                    <a:bodyPr/>
                    <a:lstStyle/>
                    <a:p>
                      <a:pPr algn="l" fontAlgn="t"/>
                      <a:r>
                        <a:rPr lang="en-US" sz="1000">
                          <a:effectLst/>
                        </a:rPr>
                        <a:t>HIV and health-related social stigma</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Ignorance and fear of death contribute to the stigma surrounding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rowSpan="3">
                  <a:txBody>
                    <a:bodyPr/>
                    <a:lstStyle/>
                    <a:p>
                      <a:pPr algn="l" fontAlgn="t"/>
                      <a:r>
                        <a:rPr lang="en-US" sz="1000" dirty="0">
                          <a:effectLst/>
                        </a:rPr>
                        <a:t>Lots of opportunity for stigma reduction activities in communities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674866324"/>
                  </a:ext>
                </a:extLst>
              </a:tr>
              <a:tr h="338730">
                <a:tc vMerge="1">
                  <a:txBody>
                    <a:bodyPr/>
                    <a:lstStyle/>
                    <a:p>
                      <a:endParaRPr lang="en-US"/>
                    </a:p>
                  </a:txBody>
                  <a:tcPr/>
                </a:tc>
                <a:tc>
                  <a:txBody>
                    <a:bodyPr/>
                    <a:lstStyle/>
                    <a:p>
                      <a:pPr algn="l" fontAlgn="t"/>
                      <a:r>
                        <a:rPr lang="en-US" sz="1000" dirty="0">
                          <a:effectLst/>
                        </a:rPr>
                        <a:t>The belief that cervical cancer is untreatable fuels stigma</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822658143"/>
                  </a:ext>
                </a:extLst>
              </a:tr>
              <a:tr h="577006">
                <a:tc vMerge="1">
                  <a:txBody>
                    <a:bodyPr/>
                    <a:lstStyle/>
                    <a:p>
                      <a:endParaRPr lang="en-US"/>
                    </a:p>
                  </a:txBody>
                  <a:tcPr/>
                </a:tc>
                <a:tc>
                  <a:txBody>
                    <a:bodyPr/>
                    <a:lstStyle/>
                    <a:p>
                      <a:pPr algn="l" fontAlgn="t"/>
                      <a:r>
                        <a:rPr lang="en-US" sz="1000" dirty="0">
                          <a:effectLst/>
                        </a:rPr>
                        <a:t>Disease associated with women’s reproductive organs contribute to stigma given cultural norms around female sexuality</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812022323"/>
                  </a:ext>
                </a:extLst>
              </a:tr>
              <a:tr h="338730">
                <a:tc>
                  <a:txBody>
                    <a:bodyPr/>
                    <a:lstStyle/>
                    <a:p>
                      <a:pPr algn="l" fontAlgn="t"/>
                      <a:r>
                        <a:rPr lang="en-US" sz="1000" dirty="0">
                          <a:effectLst/>
                        </a:rPr>
                        <a:t>Lack of cancer prevention policies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Rural–urban disparities in health care infrastructure and supplies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Interest from age-eligible women to be educated on cervical cancer prevention</a:t>
                      </a:r>
                    </a:p>
                  </a:txBody>
                  <a:tcPr marL="4035" marR="4035" marT="4035" marB="4035">
                    <a:lnL w="7620" cap="flat" cmpd="sng" algn="ctr">
                      <a:solidFill>
                        <a:srgbClr val="D5D5D5"/>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276801604"/>
                  </a:ext>
                </a:extLst>
              </a:tr>
            </a:tbl>
          </a:graphicData>
        </a:graphic>
      </p:graphicFrame>
      <p:sp>
        <p:nvSpPr>
          <p:cNvPr id="7" name="Rectangle 1"/>
          <p:cNvSpPr>
            <a:spLocks noChangeArrowheads="1"/>
          </p:cNvSpPr>
          <p:nvPr/>
        </p:nvSpPr>
        <p:spPr bwMode="auto">
          <a:xfrm flipV="1">
            <a:off x="-5447309" y="2385426"/>
            <a:ext cx="233311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14760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0498-C6E0-4603-8DF5-64D8BE8F2FB8}"/>
              </a:ext>
            </a:extLst>
          </p:cNvPr>
          <p:cNvSpPr>
            <a:spLocks noGrp="1"/>
          </p:cNvSpPr>
          <p:nvPr>
            <p:ph type="title"/>
          </p:nvPr>
        </p:nvSpPr>
        <p:spPr>
          <a:xfrm>
            <a:off x="853440" y="725156"/>
            <a:ext cx="10058400" cy="587584"/>
          </a:xfrm>
          <a:prstGeom prst="rect">
            <a:avLst/>
          </a:prstGeom>
        </p:spPr>
        <p:txBody>
          <a:bodyPr anchor="ctr">
            <a:normAutofit fontScale="90000"/>
          </a:bodyPr>
          <a:lstStyle/>
          <a:p>
            <a:r>
              <a:rPr lang="en-US" dirty="0" smtClean="0"/>
              <a:t>Macro-level (structural: Health systems &amp; Policy) FACTORS</a:t>
            </a:r>
            <a:endParaRPr lang="en-US" dirty="0"/>
          </a:p>
        </p:txBody>
      </p:sp>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49419950"/>
              </p:ext>
            </p:extLst>
          </p:nvPr>
        </p:nvGraphicFramePr>
        <p:xfrm>
          <a:off x="853440" y="1372752"/>
          <a:ext cx="10375392" cy="4396776"/>
        </p:xfrm>
        <a:graphic>
          <a:graphicData uri="http://schemas.openxmlformats.org/drawingml/2006/table">
            <a:tbl>
              <a:tblPr/>
              <a:tblGrid>
                <a:gridCol w="3458464">
                  <a:extLst>
                    <a:ext uri="{9D8B030D-6E8A-4147-A177-3AD203B41FA5}">
                      <a16:colId xmlns:a16="http://schemas.microsoft.com/office/drawing/2014/main" val="4114728560"/>
                    </a:ext>
                  </a:extLst>
                </a:gridCol>
                <a:gridCol w="3458464">
                  <a:extLst>
                    <a:ext uri="{9D8B030D-6E8A-4147-A177-3AD203B41FA5}">
                      <a16:colId xmlns:a16="http://schemas.microsoft.com/office/drawing/2014/main" val="846512067"/>
                    </a:ext>
                  </a:extLst>
                </a:gridCol>
                <a:gridCol w="3458464">
                  <a:extLst>
                    <a:ext uri="{9D8B030D-6E8A-4147-A177-3AD203B41FA5}">
                      <a16:colId xmlns:a16="http://schemas.microsoft.com/office/drawing/2014/main" val="765939541"/>
                    </a:ext>
                  </a:extLst>
                </a:gridCol>
              </a:tblGrid>
              <a:tr h="153187">
                <a:tc>
                  <a:txBody>
                    <a:bodyPr/>
                    <a:lstStyle/>
                    <a:p>
                      <a:pPr algn="l" fontAlgn="t"/>
                      <a:endParaRPr lang="en-US" sz="1000" dirty="0">
                        <a:effectLst/>
                      </a:endParaRP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E6E6E6"/>
                    </a:solidFill>
                  </a:tcPr>
                </a:tc>
                <a:tc>
                  <a:txBody>
                    <a:bodyPr/>
                    <a:lstStyle/>
                    <a:p>
                      <a:pPr algn="l" fontAlgn="t"/>
                      <a:r>
                        <a:rPr lang="en-US" sz="1000" dirty="0" smtClean="0">
                          <a:effectLst/>
                        </a:rPr>
                        <a:t>Challenges</a:t>
                      </a:r>
                      <a:endParaRPr lang="en-US" sz="1000" dirty="0">
                        <a:effectLst/>
                      </a:endParaRP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E6E6E6"/>
                    </a:solidFill>
                  </a:tcPr>
                </a:tc>
                <a:tc>
                  <a:txBody>
                    <a:bodyPr/>
                    <a:lstStyle/>
                    <a:p>
                      <a:r>
                        <a:rPr lang="en-US" sz="1000" dirty="0" smtClean="0"/>
                        <a:t>Opportunities</a:t>
                      </a:r>
                      <a:endParaRPr lang="en-US" sz="1000" dirty="0"/>
                    </a:p>
                  </a:txBody>
                  <a:tcPr marL="8070" marR="8070" marT="4035" marB="4035">
                    <a:lnL w="7620" cap="flat" cmpd="sng" algn="ctr">
                      <a:solidFill>
                        <a:srgbClr val="D5D5D5"/>
                      </a:solidFill>
                      <a:prstDash val="solid"/>
                      <a:round/>
                      <a:headEnd type="none" w="med" len="med"/>
                      <a:tailEnd type="none" w="med" len="med"/>
                    </a:lnL>
                    <a:lnB w="7620" cap="flat" cmpd="sng" algn="ctr">
                      <a:solidFill>
                        <a:srgbClr val="A6A6A6"/>
                      </a:solidFill>
                      <a:prstDash val="solid"/>
                      <a:round/>
                      <a:headEnd type="none" w="med" len="med"/>
                      <a:tailEnd type="none" w="med" len="med"/>
                    </a:lnB>
                    <a:solidFill>
                      <a:schemeClr val="accent4">
                        <a:lumMod val="10000"/>
                        <a:lumOff val="90000"/>
                      </a:schemeClr>
                    </a:solidFill>
                  </a:tcPr>
                </a:tc>
                <a:extLst>
                  <a:ext uri="{0D108BD9-81ED-4DB2-BD59-A6C34878D82A}">
                    <a16:rowId xmlns:a16="http://schemas.microsoft.com/office/drawing/2014/main" val="1046102493"/>
                  </a:ext>
                </a:extLst>
              </a:tr>
              <a:tr h="498772">
                <a:tc rowSpan="6">
                  <a:txBody>
                    <a:bodyPr/>
                    <a:lstStyle/>
                    <a:p>
                      <a:pPr algn="l" fontAlgn="t"/>
                      <a:r>
                        <a:rPr lang="en-US" sz="1000" dirty="0">
                          <a:effectLst/>
                        </a:rPr>
                        <a:t>Weak health system and lack of infrastructure</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Lack of cervical cancer screening facilities in the regional hospital requires travel to large urban centers for screening</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rowSpan="7">
                  <a:txBody>
                    <a:bodyPr/>
                    <a:lstStyle/>
                    <a:p>
                      <a:pPr algn="l" fontAlgn="t"/>
                      <a:r>
                        <a:rPr lang="en-US" sz="1000">
                          <a:effectLst/>
                        </a:rPr>
                        <a:t>Private clinics have made cervical cancer screening</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577505273"/>
                  </a:ext>
                </a:extLst>
              </a:tr>
              <a:tr h="201743">
                <a:tc vMerge="1">
                  <a:txBody>
                    <a:bodyPr/>
                    <a:lstStyle/>
                    <a:p>
                      <a:endParaRPr lang="en-US"/>
                    </a:p>
                  </a:txBody>
                  <a:tcPr/>
                </a:tc>
                <a:tc>
                  <a:txBody>
                    <a:bodyPr/>
                    <a:lstStyle/>
                    <a:p>
                      <a:pPr algn="l" fontAlgn="t"/>
                      <a:r>
                        <a:rPr lang="en-US" sz="1000">
                          <a:effectLst/>
                        </a:rPr>
                        <a:t>Limited basic equipment for screening</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780718076"/>
                  </a:ext>
                </a:extLst>
              </a:tr>
              <a:tr h="351128">
                <a:tc vMerge="1">
                  <a:txBody>
                    <a:bodyPr/>
                    <a:lstStyle/>
                    <a:p>
                      <a:endParaRPr lang="en-US"/>
                    </a:p>
                  </a:txBody>
                  <a:tcPr/>
                </a:tc>
                <a:tc>
                  <a:txBody>
                    <a:bodyPr/>
                    <a:lstStyle/>
                    <a:p>
                      <a:pPr algn="l" fontAlgn="t"/>
                      <a:r>
                        <a:rPr lang="en-US" sz="1000">
                          <a:effectLst/>
                        </a:rPr>
                        <a:t>Shortage of trained health care workers who can keep up with demand</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388633113"/>
                  </a:ext>
                </a:extLst>
              </a:tr>
              <a:tr h="345886">
                <a:tc vMerge="1">
                  <a:txBody>
                    <a:bodyPr/>
                    <a:lstStyle/>
                    <a:p>
                      <a:endParaRPr lang="en-US"/>
                    </a:p>
                  </a:txBody>
                  <a:tcPr/>
                </a:tc>
                <a:tc>
                  <a:txBody>
                    <a:bodyPr/>
                    <a:lstStyle/>
                    <a:p>
                      <a:pPr algn="l" fontAlgn="t"/>
                      <a:r>
                        <a:rPr lang="en-US" sz="1000">
                          <a:effectLst/>
                        </a:rPr>
                        <a:t>Weak health care system and poor condition of physical health centers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894551970"/>
                  </a:ext>
                </a:extLst>
              </a:tr>
              <a:tr h="313212">
                <a:tc vMerge="1">
                  <a:txBody>
                    <a:bodyPr/>
                    <a:lstStyle/>
                    <a:p>
                      <a:endParaRPr lang="en-US"/>
                    </a:p>
                  </a:txBody>
                  <a:tcPr/>
                </a:tc>
                <a:tc>
                  <a:txBody>
                    <a:bodyPr/>
                    <a:lstStyle/>
                    <a:p>
                      <a:pPr algn="l" fontAlgn="t"/>
                      <a:r>
                        <a:rPr lang="en-US" sz="1000">
                          <a:effectLst/>
                        </a:rPr>
                        <a:t>Emphasis on HIV/AIDS within the health system leaving little space for competing health priorities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651624489"/>
                  </a:ext>
                </a:extLst>
              </a:tr>
              <a:tr h="326258">
                <a:tc vMerge="1">
                  <a:txBody>
                    <a:bodyPr/>
                    <a:lstStyle/>
                    <a:p>
                      <a:endParaRPr lang="en-US"/>
                    </a:p>
                  </a:txBody>
                  <a:tcPr/>
                </a:tc>
                <a:tc>
                  <a:txBody>
                    <a:bodyPr/>
                    <a:lstStyle/>
                    <a:p>
                      <a:pPr algn="l" fontAlgn="t"/>
                      <a:r>
                        <a:rPr lang="en-US" sz="1000">
                          <a:effectLst/>
                        </a:rPr>
                        <a:t>Shift to private facilities leading to higher costs for patients with limited trust in providers’ skills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476230335"/>
                  </a:ext>
                </a:extLst>
              </a:tr>
              <a:tr h="485608">
                <a:tc>
                  <a:txBody>
                    <a:bodyPr/>
                    <a:lstStyle/>
                    <a:p>
                      <a:pPr algn="l" fontAlgn="t"/>
                      <a:r>
                        <a:rPr lang="en-US" sz="1000">
                          <a:effectLst/>
                        </a:rPr>
                        <a:t>Lack of cancer prevention policies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Lack of comprehensive policies that can aid awareness and encourage positive attitudes to cervical cancer screening</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943040654"/>
                  </a:ext>
                </a:extLst>
              </a:tr>
              <a:tr h="444154">
                <a:tc rowSpan="2">
                  <a:txBody>
                    <a:bodyPr/>
                    <a:lstStyle/>
                    <a:p>
                      <a:pPr algn="l" fontAlgn="t"/>
                      <a:r>
                        <a:rPr lang="en-US" sz="1000">
                          <a:effectLst/>
                        </a:rPr>
                        <a:t>Cervical cancer screening in in the context of HIV/AIDS care and treatment program</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rowSpan="2">
                  <a:txBody>
                    <a:bodyPr/>
                    <a:lstStyle/>
                    <a:p>
                      <a:pPr algn="l" fontAlgn="t"/>
                      <a:r>
                        <a:rPr lang="en-US" sz="1000" dirty="0">
                          <a:effectLst/>
                        </a:rPr>
                        <a:t>Women not living with HIV or of unknown status did not want to seek screening from services integrated with HIV/AIDS care because of potential HIV-related stigma they may face</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Integration of cervical cancer screening within HIV care and treatment programs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99469630"/>
                  </a:ext>
                </a:extLst>
              </a:tr>
              <a:tr h="512521">
                <a:tc vMerge="1">
                  <a:txBody>
                    <a:bodyPr/>
                    <a:lstStyle/>
                    <a:p>
                      <a:endParaRPr lang="en-US"/>
                    </a:p>
                  </a:txBody>
                  <a:tcPr/>
                </a:tc>
                <a:tc vMerge="1">
                  <a:txBody>
                    <a:bodyPr/>
                    <a:lstStyle/>
                    <a:p>
                      <a:endParaRPr lang="en-US"/>
                    </a:p>
                  </a:txBody>
                  <a:tcPr/>
                </a:tc>
                <a:tc>
                  <a:txBody>
                    <a:bodyPr/>
                    <a:lstStyle/>
                    <a:p>
                      <a:pPr algn="l" fontAlgn="t"/>
                      <a:r>
                        <a:rPr lang="en-US" sz="1000" dirty="0">
                          <a:effectLst/>
                        </a:rPr>
                        <a:t>Interest in community-based cervical cancer screening programs which can be accessed in community settings or done in their own homes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730141291"/>
                  </a:ext>
                </a:extLst>
              </a:tr>
              <a:tr h="444154">
                <a:tc rowSpan="2">
                  <a:txBody>
                    <a:bodyPr/>
                    <a:lstStyle/>
                    <a:p>
                      <a:pPr algn="l" fontAlgn="t"/>
                      <a:r>
                        <a:rPr lang="en-US" sz="1000">
                          <a:effectLst/>
                        </a:rPr>
                        <a:t>Lack of cancer prevention policies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Limited commitment from government and politicians to improve population health</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rowSpan="2">
                  <a:txBody>
                    <a:bodyPr/>
                    <a:lstStyle/>
                    <a:p>
                      <a:pPr algn="l" fontAlgn="t"/>
                      <a:r>
                        <a:rPr lang="en-US" sz="1000" dirty="0">
                          <a:effectLst/>
                        </a:rPr>
                        <a:t>Interest from age-eligible women to be educated on cervical cancer prevention</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997405569"/>
                  </a:ext>
                </a:extLst>
              </a:tr>
              <a:tr h="298671">
                <a:tc vMerge="1">
                  <a:txBody>
                    <a:bodyPr/>
                    <a:lstStyle/>
                    <a:p>
                      <a:endParaRPr lang="en-US"/>
                    </a:p>
                  </a:txBody>
                  <a:tcPr/>
                </a:tc>
                <a:tc>
                  <a:txBody>
                    <a:bodyPr/>
                    <a:lstStyle/>
                    <a:p>
                      <a:pPr algn="l" fontAlgn="t"/>
                      <a:r>
                        <a:rPr lang="en-US" sz="1000" dirty="0">
                          <a:effectLst/>
                        </a:rPr>
                        <a:t>Rural–urban disparities in health care infrastructure and supplies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298676021"/>
                  </a:ext>
                </a:extLst>
              </a:tr>
            </a:tbl>
          </a:graphicData>
        </a:graphic>
      </p:graphicFrame>
      <p:sp>
        <p:nvSpPr>
          <p:cNvPr id="7"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80539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descr="SmartArt Process diagram">
            <a:extLst>
              <a:ext uri="{FF2B5EF4-FFF2-40B4-BE49-F238E27FC236}">
                <a16:creationId xmlns:a16="http://schemas.microsoft.com/office/drawing/2014/main" id="{668F23AC-E03A-498E-B416-C53303ABA132}"/>
              </a:ext>
            </a:extLst>
          </p:cNvPr>
          <p:cNvGraphicFramePr>
            <a:graphicFrameLocks noGrp="1"/>
          </p:cNvGraphicFramePr>
          <p:nvPr>
            <p:ph idx="1"/>
            <p:extLst>
              <p:ext uri="{D42A27DB-BD31-4B8C-83A1-F6EECF244321}">
                <p14:modId xmlns:p14="http://schemas.microsoft.com/office/powerpoint/2010/main" val="3982748038"/>
              </p:ext>
            </p:extLst>
          </p:nvPr>
        </p:nvGraphicFramePr>
        <p:xfrm>
          <a:off x="1097280" y="1530455"/>
          <a:ext cx="10058400" cy="4338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1097280" y="1530455"/>
            <a:ext cx="10058400" cy="587584"/>
          </a:xfrm>
        </p:spPr>
        <p:txBody>
          <a:bodyPr/>
          <a:lstStyle/>
          <a:p>
            <a:r>
              <a:rPr lang="en-US" dirty="0" smtClean="0"/>
              <a:t>Discussion</a:t>
            </a:r>
            <a:endParaRPr lang="en-US" dirty="0"/>
          </a:p>
        </p:txBody>
      </p:sp>
    </p:spTree>
    <p:extLst>
      <p:ext uri="{BB962C8B-B14F-4D97-AF65-F5344CB8AC3E}">
        <p14:creationId xmlns:p14="http://schemas.microsoft.com/office/powerpoint/2010/main" val="140209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D850AAA-B77D-4000-A143-0539464CCB02}"/>
              </a:ext>
            </a:extLst>
          </p:cNvPr>
          <p:cNvSpPr>
            <a:spLocks noGrp="1"/>
          </p:cNvSpPr>
          <p:nvPr>
            <p:ph type="body" idx="1"/>
          </p:nvPr>
        </p:nvSpPr>
        <p:spPr/>
        <p:txBody>
          <a:bodyPr/>
          <a:lstStyle/>
          <a:p>
            <a:r>
              <a:rPr lang="en-US" dirty="0" smtClean="0"/>
              <a:t>Strengths</a:t>
            </a:r>
            <a:endParaRPr lang="en-US" dirty="0"/>
          </a:p>
        </p:txBody>
      </p:sp>
      <p:sp>
        <p:nvSpPr>
          <p:cNvPr id="3" name="Content Placeholder 2">
            <a:extLst>
              <a:ext uri="{FF2B5EF4-FFF2-40B4-BE49-F238E27FC236}">
                <a16:creationId xmlns:a16="http://schemas.microsoft.com/office/drawing/2014/main" id="{6AB250FE-08C8-4530-B722-29C38A359D8B}"/>
              </a:ext>
            </a:extLst>
          </p:cNvPr>
          <p:cNvSpPr>
            <a:spLocks noGrp="1"/>
          </p:cNvSpPr>
          <p:nvPr>
            <p:ph sz="half" idx="2"/>
          </p:nvPr>
        </p:nvSpPr>
        <p:spPr/>
        <p:txBody>
          <a:bodyPr/>
          <a:lstStyle/>
          <a:p>
            <a:pPr marL="119063" indent="-90488">
              <a:buClr>
                <a:schemeClr val="accent1">
                  <a:lumMod val="90000"/>
                </a:schemeClr>
              </a:buClr>
              <a:buFont typeface="Arial" panose="020B0604020202020204" pitchFamily="34" charset="0"/>
              <a:buChar char="•"/>
            </a:pPr>
            <a:r>
              <a:rPr lang="en-US" dirty="0"/>
              <a:t>Knowledge of the socio-contextual barriers to women’s access cervical cancer screening and care in a high HIV prevalence, low-income contexts</a:t>
            </a:r>
            <a:endParaRPr lang="en-US" dirty="0">
              <a:solidFill>
                <a:schemeClr val="tx1"/>
              </a:solidFill>
            </a:endParaRPr>
          </a:p>
        </p:txBody>
      </p:sp>
      <p:sp>
        <p:nvSpPr>
          <p:cNvPr id="5" name="Text Placeholder 4">
            <a:extLst>
              <a:ext uri="{FF2B5EF4-FFF2-40B4-BE49-F238E27FC236}">
                <a16:creationId xmlns:a16="http://schemas.microsoft.com/office/drawing/2014/main" id="{3CDA0F0A-8BBE-4720-8A8F-47FD935FA9E8}"/>
              </a:ext>
            </a:extLst>
          </p:cNvPr>
          <p:cNvSpPr>
            <a:spLocks noGrp="1"/>
          </p:cNvSpPr>
          <p:nvPr>
            <p:ph type="body" sz="quarter" idx="3"/>
          </p:nvPr>
        </p:nvSpPr>
        <p:spPr/>
        <p:txBody>
          <a:bodyPr/>
          <a:lstStyle/>
          <a:p>
            <a:r>
              <a:rPr lang="en-US" dirty="0" smtClean="0"/>
              <a:t>Limitations</a:t>
            </a:r>
            <a:endParaRPr lang="en-US" dirty="0"/>
          </a:p>
        </p:txBody>
      </p:sp>
      <p:sp>
        <p:nvSpPr>
          <p:cNvPr id="6" name="Content Placeholder 5">
            <a:extLst>
              <a:ext uri="{FF2B5EF4-FFF2-40B4-BE49-F238E27FC236}">
                <a16:creationId xmlns:a16="http://schemas.microsoft.com/office/drawing/2014/main" id="{1163EFDC-D9E5-4185-9B8F-C3C93FF516E1}"/>
              </a:ext>
            </a:extLst>
          </p:cNvPr>
          <p:cNvSpPr>
            <a:spLocks noGrp="1"/>
          </p:cNvSpPr>
          <p:nvPr>
            <p:ph sz="quarter" idx="4"/>
          </p:nvPr>
        </p:nvSpPr>
        <p:spPr/>
        <p:txBody>
          <a:bodyPr/>
          <a:lstStyle/>
          <a:p>
            <a:pPr marL="171450" indent="-90488">
              <a:buClr>
                <a:schemeClr val="accent1">
                  <a:lumMod val="75000"/>
                </a:schemeClr>
              </a:buClr>
              <a:buFont typeface="Arial" panose="020B0604020202020204" pitchFamily="34" charset="0"/>
              <a:buChar char="•"/>
            </a:pPr>
            <a:r>
              <a:rPr lang="en-US" dirty="0" smtClean="0"/>
              <a:t>Elements of the study design may </a:t>
            </a:r>
            <a:r>
              <a:rPr lang="en-US" dirty="0"/>
              <a:t>impact the extent to which results are generalizable to women in dissimilar </a:t>
            </a:r>
            <a:r>
              <a:rPr lang="en-US" dirty="0" smtClean="0"/>
              <a:t>settings:</a:t>
            </a:r>
          </a:p>
          <a:p>
            <a:pPr marL="464058" lvl="1" indent="-90488">
              <a:buClr>
                <a:schemeClr val="accent1">
                  <a:lumMod val="75000"/>
                </a:schemeClr>
              </a:buClr>
              <a:buFont typeface="Arial" panose="020B0604020202020204" pitchFamily="34" charset="0"/>
              <a:buChar char="•"/>
            </a:pPr>
            <a:r>
              <a:rPr lang="en-US" dirty="0" smtClean="0"/>
              <a:t>the </a:t>
            </a:r>
            <a:r>
              <a:rPr lang="en-US" dirty="0"/>
              <a:t>qualitative nature of the </a:t>
            </a:r>
            <a:r>
              <a:rPr lang="en-US" dirty="0" smtClean="0"/>
              <a:t>data</a:t>
            </a:r>
          </a:p>
          <a:p>
            <a:pPr marL="464058" lvl="1" indent="-90488">
              <a:buClr>
                <a:schemeClr val="accent1">
                  <a:lumMod val="75000"/>
                </a:schemeClr>
              </a:buClr>
              <a:buFont typeface="Arial" panose="020B0604020202020204" pitchFamily="34" charset="0"/>
              <a:buChar char="•"/>
            </a:pPr>
            <a:r>
              <a:rPr lang="en-US" dirty="0" smtClean="0"/>
              <a:t>the </a:t>
            </a:r>
            <a:r>
              <a:rPr lang="en-US" dirty="0"/>
              <a:t>participants </a:t>
            </a:r>
            <a:r>
              <a:rPr lang="en-US" dirty="0" smtClean="0"/>
              <a:t>selected</a:t>
            </a:r>
          </a:p>
          <a:p>
            <a:pPr marL="464058" lvl="1" indent="-90488">
              <a:buClr>
                <a:schemeClr val="accent1">
                  <a:lumMod val="75000"/>
                </a:schemeClr>
              </a:buClr>
              <a:buFont typeface="Arial" panose="020B0604020202020204" pitchFamily="34" charset="0"/>
              <a:buChar char="•"/>
            </a:pPr>
            <a:r>
              <a:rPr lang="en-US" dirty="0" smtClean="0"/>
              <a:t>the </a:t>
            </a:r>
            <a:r>
              <a:rPr lang="en-US" dirty="0"/>
              <a:t>setting of the study within the context of a larger ongoing </a:t>
            </a:r>
            <a:r>
              <a:rPr lang="en-US" dirty="0" smtClean="0"/>
              <a:t>clinical-based study</a:t>
            </a:r>
            <a:endParaRPr lang="en-US" dirty="0">
              <a:solidFill>
                <a:schemeClr val="tx1"/>
              </a:solidFill>
            </a:endParaRPr>
          </a:p>
        </p:txBody>
      </p:sp>
      <p:sp>
        <p:nvSpPr>
          <p:cNvPr id="2" name="Title 1">
            <a:extLst>
              <a:ext uri="{FF2B5EF4-FFF2-40B4-BE49-F238E27FC236}">
                <a16:creationId xmlns:a16="http://schemas.microsoft.com/office/drawing/2014/main" id="{CDC62B56-74BF-47D4-B1CD-AF93A810B3B7}"/>
              </a:ext>
            </a:extLst>
          </p:cNvPr>
          <p:cNvSpPr>
            <a:spLocks noGrp="1"/>
          </p:cNvSpPr>
          <p:nvPr>
            <p:ph type="title"/>
          </p:nvPr>
        </p:nvSpPr>
        <p:spPr>
          <a:xfrm>
            <a:off x="1097280" y="942871"/>
            <a:ext cx="10058400" cy="587584"/>
          </a:xfrm>
        </p:spPr>
        <p:txBody>
          <a:bodyPr/>
          <a:lstStyle/>
          <a:p>
            <a:r>
              <a:rPr lang="en-US" dirty="0" smtClean="0"/>
              <a:t>Strengths &amp; Limitations</a:t>
            </a:r>
            <a:endParaRPr lang="en-US" dirty="0"/>
          </a:p>
        </p:txBody>
      </p:sp>
    </p:spTree>
    <p:extLst>
      <p:ext uri="{BB962C8B-B14F-4D97-AF65-F5344CB8AC3E}">
        <p14:creationId xmlns:p14="http://schemas.microsoft.com/office/powerpoint/2010/main" val="2682059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descr="Smart Art graphic of Picture Accent Process">
            <a:extLst>
              <a:ext uri="{FF2B5EF4-FFF2-40B4-BE49-F238E27FC236}">
                <a16:creationId xmlns:a16="http://schemas.microsoft.com/office/drawing/2014/main" id="{BE8337B7-28C4-492B-8228-3183A1C23832}"/>
              </a:ext>
            </a:extLst>
          </p:cNvPr>
          <p:cNvGraphicFramePr>
            <a:graphicFrameLocks noGrp="1"/>
          </p:cNvGraphicFramePr>
          <p:nvPr>
            <p:ph idx="1"/>
            <p:extLst>
              <p:ext uri="{D42A27DB-BD31-4B8C-83A1-F6EECF244321}">
                <p14:modId xmlns:p14="http://schemas.microsoft.com/office/powerpoint/2010/main" val="2864711188"/>
              </p:ext>
            </p:extLst>
          </p:nvPr>
        </p:nvGraphicFramePr>
        <p:xfrm>
          <a:off x="1096963" y="2154341"/>
          <a:ext cx="10058400" cy="3760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003F7245-B0E5-484F-88D0-FA9D0C77C036}"/>
              </a:ext>
            </a:extLst>
          </p:cNvPr>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4028626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7C633-6FA1-4FBC-8E61-54FEB4587827}"/>
              </a:ext>
            </a:extLst>
          </p:cNvPr>
          <p:cNvSpPr>
            <a:spLocks noGrp="1"/>
          </p:cNvSpPr>
          <p:nvPr>
            <p:ph type="title"/>
          </p:nvPr>
        </p:nvSpPr>
        <p:spPr>
          <a:xfrm>
            <a:off x="5194300" y="756327"/>
            <a:ext cx="3050540" cy="363813"/>
          </a:xfrm>
        </p:spPr>
        <p:txBody>
          <a:bodyPr>
            <a:normAutofit fontScale="90000"/>
          </a:bodyPr>
          <a:lstStyle/>
          <a:p>
            <a:r>
              <a:rPr lang="en-US" sz="2400" dirty="0" smtClean="0"/>
              <a:t>References</a:t>
            </a:r>
            <a:endParaRPr lang="en-US" sz="2400" dirty="0"/>
          </a:p>
        </p:txBody>
      </p:sp>
      <p:sp>
        <p:nvSpPr>
          <p:cNvPr id="3" name="Content Placeholder 2">
            <a:extLst>
              <a:ext uri="{FF2B5EF4-FFF2-40B4-BE49-F238E27FC236}">
                <a16:creationId xmlns:a16="http://schemas.microsoft.com/office/drawing/2014/main" id="{EDF69AA2-97D6-4693-9E8A-BEBB49A5C6F9}"/>
              </a:ext>
            </a:extLst>
          </p:cNvPr>
          <p:cNvSpPr>
            <a:spLocks noGrp="1"/>
          </p:cNvSpPr>
          <p:nvPr>
            <p:ph sz="half" idx="2"/>
          </p:nvPr>
        </p:nvSpPr>
        <p:spPr>
          <a:xfrm>
            <a:off x="5247322" y="1120140"/>
            <a:ext cx="6123290" cy="5387340"/>
          </a:xfrm>
        </p:spPr>
        <p:txBody>
          <a:bodyPr>
            <a:noAutofit/>
          </a:bodyPr>
          <a:lstStyle/>
          <a:p>
            <a:pPr marL="114300" indent="-114300">
              <a:spcBef>
                <a:spcPts val="600"/>
              </a:spcBef>
              <a:spcAft>
                <a:spcPts val="0"/>
              </a:spcAft>
              <a:buFont typeface="+mj-lt"/>
              <a:buAutoNum type="arabicPeriod"/>
            </a:pPr>
            <a:r>
              <a:rPr lang="en-US" sz="775" dirty="0" smtClean="0"/>
              <a:t>World </a:t>
            </a:r>
            <a:r>
              <a:rPr lang="en-US" sz="775" dirty="0"/>
              <a:t>Health Organization. Cervical cancer. Available at: </a:t>
            </a:r>
            <a:r>
              <a:rPr lang="en-US" sz="775" u="sng" dirty="0">
                <a:hlinkClick r:id="rId2"/>
              </a:rPr>
              <a:t>https://</a:t>
            </a:r>
            <a:r>
              <a:rPr lang="en-US" sz="775" u="sng" dirty="0" smtClean="0">
                <a:hlinkClick r:id="rId2"/>
              </a:rPr>
              <a:t>www.who.int/cancer/prevention/diagnosis-screening/cervicalcancer/en/</a:t>
            </a:r>
            <a:endParaRPr lang="en-US" sz="775" u="sng" dirty="0"/>
          </a:p>
          <a:p>
            <a:pPr marL="114300" indent="-114300">
              <a:spcBef>
                <a:spcPts val="600"/>
              </a:spcBef>
              <a:spcAft>
                <a:spcPts val="0"/>
              </a:spcAft>
              <a:buFont typeface="+mj-lt"/>
              <a:buAutoNum type="arabicPeriod"/>
            </a:pPr>
            <a:r>
              <a:rPr lang="en-US" sz="775" dirty="0" smtClean="0"/>
              <a:t>Global </a:t>
            </a:r>
            <a:r>
              <a:rPr lang="en-US" sz="775" dirty="0"/>
              <a:t>Cancer Observatory. Cameroon Cancer Statistics. Available at: </a:t>
            </a:r>
            <a:r>
              <a:rPr lang="en-US" sz="775" u="sng" dirty="0">
                <a:hlinkClick r:id="rId3"/>
              </a:rPr>
              <a:t>http://</a:t>
            </a:r>
            <a:r>
              <a:rPr lang="en-US" sz="775" u="sng" dirty="0" smtClean="0">
                <a:hlinkClick r:id="rId3"/>
              </a:rPr>
              <a:t>gco.iarc.fr/today/data/factsheets/populations/120-cameroon-fact-sheets.pdf</a:t>
            </a:r>
            <a:endParaRPr lang="en-US" sz="775" dirty="0"/>
          </a:p>
          <a:p>
            <a:pPr marL="114300" indent="-114300">
              <a:spcBef>
                <a:spcPts val="600"/>
              </a:spcBef>
              <a:spcAft>
                <a:spcPts val="0"/>
              </a:spcAft>
              <a:buFont typeface="+mj-lt"/>
              <a:buAutoNum type="arabicPeriod"/>
            </a:pPr>
            <a:r>
              <a:rPr lang="en-US" sz="775" dirty="0" err="1" smtClean="0"/>
              <a:t>Donatus</a:t>
            </a:r>
            <a:r>
              <a:rPr lang="en-US" sz="775" dirty="0" smtClean="0"/>
              <a:t> </a:t>
            </a:r>
            <a:r>
              <a:rPr lang="en-US" sz="775" dirty="0"/>
              <a:t>L, Nina FK, </a:t>
            </a:r>
            <a:r>
              <a:rPr lang="en-US" sz="775" dirty="0" err="1"/>
              <a:t>Sama</a:t>
            </a:r>
            <a:r>
              <a:rPr lang="en-US" sz="775" dirty="0"/>
              <a:t> DJ, et al. Assessing the uptake of cervical cancer screening among women aged 25–65 years in </a:t>
            </a:r>
            <a:r>
              <a:rPr lang="en-US" sz="775" dirty="0" err="1"/>
              <a:t>Kumbo</a:t>
            </a:r>
            <a:r>
              <a:rPr lang="en-US" sz="775" dirty="0"/>
              <a:t> West Health District Cameroon. Pan </a:t>
            </a:r>
            <a:r>
              <a:rPr lang="en-US" sz="775" dirty="0" err="1"/>
              <a:t>Afr</a:t>
            </a:r>
            <a:r>
              <a:rPr lang="en-US" sz="775" dirty="0"/>
              <a:t> Med J. 2019;33:106. </a:t>
            </a:r>
            <a:r>
              <a:rPr lang="en-US" sz="775" u="sng" dirty="0">
                <a:hlinkClick r:id="rId4"/>
              </a:rPr>
              <a:t>https://doi.org/10.11604/pamj.2019.33.106.16975</a:t>
            </a:r>
            <a:r>
              <a:rPr lang="en-US" sz="775" dirty="0" smtClean="0"/>
              <a:t>.</a:t>
            </a:r>
          </a:p>
          <a:p>
            <a:pPr marL="114300" indent="-114300">
              <a:spcBef>
                <a:spcPts val="600"/>
              </a:spcBef>
              <a:spcAft>
                <a:spcPts val="0"/>
              </a:spcAft>
              <a:buFont typeface="+mj-lt"/>
              <a:buAutoNum type="arabicPeriod"/>
            </a:pPr>
            <a:r>
              <a:rPr lang="en-US" sz="775" dirty="0" smtClean="0"/>
              <a:t>The </a:t>
            </a:r>
            <a:r>
              <a:rPr lang="en-US" sz="775" dirty="0"/>
              <a:t>International Epidemiology Databases to Evaluate AIDS. Available at: </a:t>
            </a:r>
            <a:r>
              <a:rPr lang="en-US" sz="775" u="sng" dirty="0">
                <a:hlinkClick r:id="rId5"/>
              </a:rPr>
              <a:t>https://www.iedea.org</a:t>
            </a:r>
            <a:r>
              <a:rPr lang="en-US" sz="775" u="sng" dirty="0" smtClean="0">
                <a:hlinkClick r:id="rId5"/>
              </a:rPr>
              <a:t>/</a:t>
            </a:r>
            <a:endParaRPr lang="en-US" sz="775" u="sng" dirty="0" smtClean="0"/>
          </a:p>
          <a:p>
            <a:pPr marL="114300" indent="-114300">
              <a:spcBef>
                <a:spcPts val="600"/>
              </a:spcBef>
              <a:spcAft>
                <a:spcPts val="0"/>
              </a:spcAft>
              <a:buFont typeface="+mj-lt"/>
              <a:buAutoNum type="arabicPeriod"/>
            </a:pPr>
            <a:r>
              <a:rPr lang="en-US" sz="775" dirty="0"/>
              <a:t>Kristin AR, Judith KO, Lori P. </a:t>
            </a:r>
            <a:r>
              <a:rPr lang="en-US" sz="775" i="1" dirty="0"/>
              <a:t>The Handbook of Health Behavior Change, 4th Edition</a:t>
            </a:r>
            <a:r>
              <a:rPr lang="en-US" sz="775" dirty="0"/>
              <a:t>, (2013). Springer Publishing Company</a:t>
            </a:r>
            <a:r>
              <a:rPr lang="en-US" sz="775" dirty="0" smtClean="0"/>
              <a:t>.</a:t>
            </a:r>
          </a:p>
          <a:p>
            <a:pPr marL="114300" indent="-114300">
              <a:spcBef>
                <a:spcPts val="600"/>
              </a:spcBef>
              <a:spcAft>
                <a:spcPts val="0"/>
              </a:spcAft>
              <a:buFont typeface="+mj-lt"/>
              <a:buAutoNum type="arabicPeriod"/>
            </a:pPr>
            <a:r>
              <a:rPr lang="en-US" sz="775" dirty="0"/>
              <a:t>Black E, Richmond R. Prevention of cervical cancer in Sub-Saharan Africa: the advantages and challenges of HPV vaccination. Vaccines (Basel);6(3):61. </a:t>
            </a:r>
            <a:r>
              <a:rPr lang="en-US" sz="775" dirty="0">
                <a:hlinkClick r:id="rId6"/>
              </a:rPr>
              <a:t>https://</a:t>
            </a:r>
            <a:r>
              <a:rPr lang="en-US" sz="775" dirty="0" smtClean="0">
                <a:hlinkClick r:id="rId6"/>
              </a:rPr>
              <a:t>doi.org/10.3390/vaccines6030061</a:t>
            </a:r>
            <a:endParaRPr lang="en-US" sz="775" dirty="0"/>
          </a:p>
          <a:p>
            <a:pPr marL="114300" indent="-114300">
              <a:spcBef>
                <a:spcPts val="600"/>
              </a:spcBef>
              <a:spcAft>
                <a:spcPts val="0"/>
              </a:spcAft>
              <a:buFont typeface="+mj-lt"/>
              <a:buAutoNum type="arabicPeriod"/>
            </a:pPr>
            <a:r>
              <a:rPr lang="en-US" sz="775" dirty="0" smtClean="0"/>
              <a:t>Rahman </a:t>
            </a:r>
            <a:r>
              <a:rPr lang="en-US" sz="775" dirty="0"/>
              <a:t>R, Clark MD, Collins Z, </a:t>
            </a:r>
            <a:r>
              <a:rPr lang="en-US" sz="775" dirty="0" err="1"/>
              <a:t>Traore</a:t>
            </a:r>
            <a:r>
              <a:rPr lang="en-US" sz="775" dirty="0"/>
              <a:t> F, </a:t>
            </a:r>
            <a:r>
              <a:rPr lang="en-US" sz="775" dirty="0" err="1"/>
              <a:t>Dioukhane</a:t>
            </a:r>
            <a:r>
              <a:rPr lang="en-US" sz="775" dirty="0"/>
              <a:t> EM, </a:t>
            </a:r>
            <a:r>
              <a:rPr lang="en-US" sz="775" dirty="0" err="1"/>
              <a:t>Thiam</a:t>
            </a:r>
            <a:r>
              <a:rPr lang="en-US" sz="775" dirty="0"/>
              <a:t> H, </a:t>
            </a:r>
            <a:r>
              <a:rPr lang="en-US" sz="775" dirty="0" err="1"/>
              <a:t>Ndiaye</a:t>
            </a:r>
            <a:r>
              <a:rPr lang="en-US" sz="775" dirty="0"/>
              <a:t> Y, De Jesus EL, </a:t>
            </a:r>
            <a:r>
              <a:rPr lang="en-US" sz="775" dirty="0" err="1"/>
              <a:t>Danfakha</a:t>
            </a:r>
            <a:r>
              <a:rPr lang="en-US" sz="775" dirty="0"/>
              <a:t> N, Peters KE, </a:t>
            </a:r>
            <a:r>
              <a:rPr lang="en-US" sz="775" dirty="0" err="1"/>
              <a:t>Komarek</a:t>
            </a:r>
            <a:r>
              <a:rPr lang="en-US" sz="775" dirty="0"/>
              <a:t> T, Linn AM, Linn PE, </a:t>
            </a:r>
            <a:r>
              <a:rPr lang="en-US" sz="775" dirty="0" err="1"/>
              <a:t>Wallner</a:t>
            </a:r>
            <a:r>
              <a:rPr lang="en-US" sz="775" dirty="0"/>
              <a:t> KE, Charles M, </a:t>
            </a:r>
            <a:r>
              <a:rPr lang="en-US" sz="775" dirty="0" err="1"/>
              <a:t>Hasnain</a:t>
            </a:r>
            <a:r>
              <a:rPr lang="en-US" sz="775" dirty="0"/>
              <a:t> M, Peterson CE, </a:t>
            </a:r>
            <a:r>
              <a:rPr lang="en-US" sz="775" dirty="0" err="1"/>
              <a:t>Dykens</a:t>
            </a:r>
            <a:r>
              <a:rPr lang="en-US" sz="775" dirty="0"/>
              <a:t> JA. Cervical cancer screening decentralized policy adaptation: an African rural-context-specific systematic literature review, Global Health Action, 2019. Vol 12:1, 1587894, </a:t>
            </a:r>
            <a:r>
              <a:rPr lang="en-US" sz="775" u="sng" dirty="0">
                <a:hlinkClick r:id="rId7"/>
              </a:rPr>
              <a:t>https://</a:t>
            </a:r>
            <a:r>
              <a:rPr lang="en-US" sz="775" u="sng" dirty="0" smtClean="0">
                <a:hlinkClick r:id="rId7"/>
              </a:rPr>
              <a:t>doi.org/10.1080/16549716.2019.1587894</a:t>
            </a:r>
            <a:endParaRPr lang="en-US" sz="775" dirty="0"/>
          </a:p>
          <a:p>
            <a:pPr marL="114300" indent="-114300">
              <a:spcBef>
                <a:spcPts val="600"/>
              </a:spcBef>
              <a:spcAft>
                <a:spcPts val="0"/>
              </a:spcAft>
              <a:buFont typeface="+mj-lt"/>
              <a:buAutoNum type="arabicPeriod"/>
            </a:pPr>
            <a:r>
              <a:rPr lang="en-US" sz="775" dirty="0" smtClean="0"/>
              <a:t>Delany-Moretlwe </a:t>
            </a:r>
            <a:r>
              <a:rPr lang="en-US" sz="775" dirty="0"/>
              <a:t>S, Kelley KF, James S, et al. Human papillomavirus vaccine introduction in South Africa: implementation lessons from an evaluation of the National School-Based Vaccination Campaign. Glob Health </a:t>
            </a:r>
            <a:r>
              <a:rPr lang="en-US" sz="775" dirty="0" err="1"/>
              <a:t>Sci</a:t>
            </a:r>
            <a:r>
              <a:rPr lang="en-US" sz="775" dirty="0"/>
              <a:t> </a:t>
            </a:r>
            <a:r>
              <a:rPr lang="en-US" sz="775" dirty="0" err="1"/>
              <a:t>Pract</a:t>
            </a:r>
            <a:r>
              <a:rPr lang="en-US" sz="775" dirty="0"/>
              <a:t>. 2018;6(3):425–38. </a:t>
            </a:r>
            <a:r>
              <a:rPr lang="en-US" sz="775" u="sng" dirty="0">
                <a:hlinkClick r:id="rId8"/>
              </a:rPr>
              <a:t>https://doi.org/10.9745/GHSP-D-18-00090</a:t>
            </a:r>
            <a:r>
              <a:rPr lang="en-US" sz="775" dirty="0" smtClean="0"/>
              <a:t>.</a:t>
            </a:r>
          </a:p>
          <a:p>
            <a:pPr marL="114300" indent="-114300">
              <a:spcBef>
                <a:spcPts val="600"/>
              </a:spcBef>
              <a:spcAft>
                <a:spcPts val="0"/>
              </a:spcAft>
              <a:buFont typeface="+mj-lt"/>
              <a:buAutoNum type="arabicPeriod"/>
            </a:pPr>
            <a:r>
              <a:rPr lang="en-US" sz="775" dirty="0" err="1" smtClean="0"/>
              <a:t>Nkfusai</a:t>
            </a:r>
            <a:r>
              <a:rPr lang="en-US" sz="775" dirty="0" smtClean="0"/>
              <a:t> </a:t>
            </a:r>
            <a:r>
              <a:rPr lang="en-US" sz="775" dirty="0"/>
              <a:t>NC, Cumber SN, </a:t>
            </a:r>
            <a:r>
              <a:rPr lang="en-US" sz="775" dirty="0" err="1"/>
              <a:t>Anchang-Kimbi</a:t>
            </a:r>
            <a:r>
              <a:rPr lang="en-US" sz="775" dirty="0"/>
              <a:t> JK, </a:t>
            </a:r>
            <a:r>
              <a:rPr lang="en-US" sz="775" dirty="0" err="1"/>
              <a:t>Nji</a:t>
            </a:r>
            <a:r>
              <a:rPr lang="en-US" sz="775" dirty="0"/>
              <a:t> KE, </a:t>
            </a:r>
            <a:r>
              <a:rPr lang="en-US" sz="775" dirty="0" err="1"/>
              <a:t>Shirinde</a:t>
            </a:r>
            <a:r>
              <a:rPr lang="en-US" sz="775" dirty="0"/>
              <a:t> J, </a:t>
            </a:r>
            <a:r>
              <a:rPr lang="en-US" sz="775" dirty="0" err="1"/>
              <a:t>Anong</a:t>
            </a:r>
            <a:r>
              <a:rPr lang="en-US" sz="775" dirty="0"/>
              <a:t> ND. Assessment of the current state of knowledge and risk factors of cervical cancer among women in the </a:t>
            </a:r>
            <a:r>
              <a:rPr lang="en-US" sz="775" dirty="0" err="1"/>
              <a:t>Buea</a:t>
            </a:r>
            <a:r>
              <a:rPr lang="en-US" sz="775" dirty="0"/>
              <a:t> Health District Cameroon. Pan </a:t>
            </a:r>
            <a:r>
              <a:rPr lang="en-US" sz="775" dirty="0" err="1"/>
              <a:t>Afr</a:t>
            </a:r>
            <a:r>
              <a:rPr lang="en-US" sz="775" dirty="0"/>
              <a:t> Med J. 2019;33:38. </a:t>
            </a:r>
            <a:r>
              <a:rPr lang="en-US" sz="775" u="sng" dirty="0">
                <a:hlinkClick r:id="rId9"/>
              </a:rPr>
              <a:t>https://</a:t>
            </a:r>
            <a:r>
              <a:rPr lang="en-US" sz="775" u="sng" dirty="0" smtClean="0">
                <a:hlinkClick r:id="rId9"/>
              </a:rPr>
              <a:t>doi.org/10.11604/pamj.2019.33.38.16767</a:t>
            </a:r>
            <a:r>
              <a:rPr lang="en-US" sz="775" dirty="0" smtClean="0"/>
              <a:t>.</a:t>
            </a:r>
          </a:p>
          <a:p>
            <a:pPr marL="114300" indent="-114300">
              <a:spcBef>
                <a:spcPts val="600"/>
              </a:spcBef>
              <a:spcAft>
                <a:spcPts val="0"/>
              </a:spcAft>
              <a:buFont typeface="+mj-lt"/>
              <a:buAutoNum type="arabicPeriod"/>
            </a:pPr>
            <a:r>
              <a:rPr lang="en-US" sz="775" dirty="0" err="1" smtClean="0"/>
              <a:t>Gatumo</a:t>
            </a:r>
            <a:r>
              <a:rPr lang="en-US" sz="775" dirty="0" smtClean="0"/>
              <a:t> </a:t>
            </a:r>
            <a:r>
              <a:rPr lang="en-US" sz="775" dirty="0"/>
              <a:t>M, </a:t>
            </a:r>
            <a:r>
              <a:rPr lang="en-US" sz="775" dirty="0" err="1"/>
              <a:t>Gacheri</a:t>
            </a:r>
            <a:r>
              <a:rPr lang="en-US" sz="775" dirty="0"/>
              <a:t> S, Sayed AR, </a:t>
            </a:r>
            <a:r>
              <a:rPr lang="en-US" sz="775" dirty="0" err="1"/>
              <a:t>Scheibe</a:t>
            </a:r>
            <a:r>
              <a:rPr lang="en-US" sz="775" dirty="0"/>
              <a:t> A. Women’s knowledge and attitudes related to cervical cancer and cervical cancer screening in </a:t>
            </a:r>
            <a:r>
              <a:rPr lang="en-US" sz="775" dirty="0" err="1"/>
              <a:t>Isiolo</a:t>
            </a:r>
            <a:r>
              <a:rPr lang="en-US" sz="775" dirty="0"/>
              <a:t> and </a:t>
            </a:r>
            <a:r>
              <a:rPr lang="en-US" sz="775" dirty="0" err="1"/>
              <a:t>Tharaka</a:t>
            </a:r>
            <a:r>
              <a:rPr lang="en-US" sz="775" dirty="0"/>
              <a:t> </a:t>
            </a:r>
            <a:r>
              <a:rPr lang="en-US" sz="775" dirty="0" err="1"/>
              <a:t>Nithi</a:t>
            </a:r>
            <a:r>
              <a:rPr lang="en-US" sz="775" dirty="0"/>
              <a:t> counties, Kenya: a cross-sectional study. BMC Cancer. 2018;18(1):745. </a:t>
            </a:r>
            <a:r>
              <a:rPr lang="en-US" sz="775" u="sng" dirty="0">
                <a:hlinkClick r:id="rId10"/>
              </a:rPr>
              <a:t>https://</a:t>
            </a:r>
            <a:r>
              <a:rPr lang="en-US" sz="775" u="sng" dirty="0" smtClean="0">
                <a:hlinkClick r:id="rId10"/>
              </a:rPr>
              <a:t>doi.org/10.1186/s12885-018-4642-9</a:t>
            </a:r>
            <a:r>
              <a:rPr lang="en-US" sz="775" dirty="0" smtClean="0"/>
              <a:t>.</a:t>
            </a:r>
          </a:p>
          <a:p>
            <a:pPr marL="114300" indent="-114300">
              <a:spcBef>
                <a:spcPts val="600"/>
              </a:spcBef>
              <a:spcAft>
                <a:spcPts val="0"/>
              </a:spcAft>
              <a:buFont typeface="+mj-lt"/>
              <a:buAutoNum type="arabicPeriod"/>
            </a:pPr>
            <a:r>
              <a:rPr lang="en-US" sz="775" dirty="0" err="1" smtClean="0"/>
              <a:t>Shiferaw</a:t>
            </a:r>
            <a:r>
              <a:rPr lang="en-US" sz="775" dirty="0" smtClean="0"/>
              <a:t> S, </a:t>
            </a:r>
            <a:r>
              <a:rPr lang="en-US" sz="775" dirty="0" err="1" smtClean="0"/>
              <a:t>Addissie</a:t>
            </a:r>
            <a:r>
              <a:rPr lang="en-US" sz="775" dirty="0" smtClean="0"/>
              <a:t> A, </a:t>
            </a:r>
            <a:r>
              <a:rPr lang="en-US" sz="775" dirty="0" err="1" smtClean="0"/>
              <a:t>Gizaw</a:t>
            </a:r>
            <a:r>
              <a:rPr lang="en-US" sz="775" dirty="0" smtClean="0"/>
              <a:t> M, et al. Knowledge about cervical cancer and barriers toward cervical cancer screening among HIV-positive women attending public health centers in Addis Ababa city. Ethiopia Cancer Med. 2018;7(3):903–12. </a:t>
            </a:r>
            <a:r>
              <a:rPr lang="en-US" sz="775" u="sng" dirty="0" smtClean="0">
                <a:hlinkClick r:id="rId11"/>
              </a:rPr>
              <a:t>https://doi.org/10.1002/cam4.1334</a:t>
            </a:r>
            <a:r>
              <a:rPr lang="en-US" sz="775" dirty="0" smtClean="0"/>
              <a:t>.</a:t>
            </a:r>
          </a:p>
          <a:p>
            <a:pPr marL="114300" indent="-114300">
              <a:spcBef>
                <a:spcPts val="600"/>
              </a:spcBef>
              <a:spcAft>
                <a:spcPts val="0"/>
              </a:spcAft>
              <a:buFont typeface="+mj-lt"/>
              <a:buAutoNum type="arabicPeriod"/>
            </a:pPr>
            <a:r>
              <a:rPr lang="en-US" sz="775" dirty="0" smtClean="0"/>
              <a:t>Musa </a:t>
            </a:r>
            <a:r>
              <a:rPr lang="en-US" sz="775" dirty="0"/>
              <a:t>J, Achenbach CJ, </a:t>
            </a:r>
            <a:r>
              <a:rPr lang="en-US" sz="775" dirty="0" err="1"/>
              <a:t>O'Dwyer</a:t>
            </a:r>
            <a:r>
              <a:rPr lang="en-US" sz="775" dirty="0"/>
              <a:t> LC, et al. Effect of cervical cancer education and provider recommendation for screening on screening rates: A systematic review and meta-analysis [published correction appears in </a:t>
            </a:r>
            <a:r>
              <a:rPr lang="en-US" sz="775" dirty="0" err="1"/>
              <a:t>PLoS</a:t>
            </a:r>
            <a:r>
              <a:rPr lang="en-US" sz="775" dirty="0"/>
              <a:t> One. 2017 Dec 29;12 (12 ):e0190661]. </a:t>
            </a:r>
            <a:r>
              <a:rPr lang="en-US" sz="775" i="1" dirty="0" err="1"/>
              <a:t>PLoS</a:t>
            </a:r>
            <a:r>
              <a:rPr lang="en-US" sz="775" i="1" dirty="0"/>
              <a:t> One</a:t>
            </a:r>
            <a:r>
              <a:rPr lang="en-US" sz="775" dirty="0"/>
              <a:t>. 2017;12(9):e0183924. Published 2017 Sep </a:t>
            </a:r>
            <a:r>
              <a:rPr lang="en-US" sz="775" dirty="0" smtClean="0"/>
              <a:t>5. </a:t>
            </a:r>
            <a:r>
              <a:rPr lang="en-US" sz="775" u="sng" dirty="0" smtClean="0">
                <a:hlinkClick r:id="rId12"/>
              </a:rPr>
              <a:t>https</a:t>
            </a:r>
            <a:r>
              <a:rPr lang="en-US" sz="775" u="sng" dirty="0">
                <a:hlinkClick r:id="rId12"/>
              </a:rPr>
              <a:t>://</a:t>
            </a:r>
            <a:r>
              <a:rPr lang="en-US" sz="775" u="sng" dirty="0" smtClean="0">
                <a:hlinkClick r:id="rId12"/>
              </a:rPr>
              <a:t>doi.org/10.1371/journal.pone.0183924</a:t>
            </a:r>
            <a:endParaRPr lang="en-US" sz="775" u="sng" dirty="0"/>
          </a:p>
          <a:p>
            <a:pPr marL="114300" indent="-114300">
              <a:spcBef>
                <a:spcPts val="600"/>
              </a:spcBef>
              <a:spcAft>
                <a:spcPts val="0"/>
              </a:spcAft>
              <a:buFont typeface="+mj-lt"/>
              <a:buAutoNum type="arabicPeriod"/>
            </a:pPr>
            <a:r>
              <a:rPr lang="en-US" sz="775" dirty="0" smtClean="0"/>
              <a:t>Bingham </a:t>
            </a:r>
            <a:r>
              <a:rPr lang="en-US" sz="775" dirty="0"/>
              <a:t>A, Bishop A, Coffey P, Winkler J, Bradley J, </a:t>
            </a:r>
            <a:r>
              <a:rPr lang="en-US" sz="775" dirty="0" err="1"/>
              <a:t>Dzuba</a:t>
            </a:r>
            <a:r>
              <a:rPr lang="en-US" sz="775" dirty="0"/>
              <a:t> I, </a:t>
            </a:r>
            <a:r>
              <a:rPr lang="en-US" sz="775" dirty="0" err="1"/>
              <a:t>Agurto</a:t>
            </a:r>
            <a:r>
              <a:rPr lang="en-US" sz="775" dirty="0"/>
              <a:t> I. Factors affecting utilization of cervical cancer prevention services in low-resource settings. </a:t>
            </a:r>
            <a:r>
              <a:rPr lang="en-US" sz="775" dirty="0" err="1"/>
              <a:t>Salud</a:t>
            </a:r>
            <a:r>
              <a:rPr lang="en-US" sz="775" dirty="0"/>
              <a:t> </a:t>
            </a:r>
            <a:r>
              <a:rPr lang="en-US" sz="775" dirty="0" err="1"/>
              <a:t>Publica</a:t>
            </a:r>
            <a:r>
              <a:rPr lang="en-US" sz="775" dirty="0"/>
              <a:t> Mex. 2003;45(</a:t>
            </a:r>
            <a:r>
              <a:rPr lang="en-US" sz="775" dirty="0" err="1"/>
              <a:t>Suppl</a:t>
            </a:r>
            <a:r>
              <a:rPr lang="en-US" sz="775" dirty="0"/>
              <a:t> 3):</a:t>
            </a:r>
            <a:r>
              <a:rPr lang="en-US" sz="775" dirty="0" smtClean="0"/>
              <a:t>S408–16.</a:t>
            </a:r>
          </a:p>
          <a:p>
            <a:pPr marL="114300" indent="-114300">
              <a:spcBef>
                <a:spcPts val="600"/>
              </a:spcBef>
              <a:spcAft>
                <a:spcPts val="0"/>
              </a:spcAft>
              <a:buFont typeface="+mj-lt"/>
              <a:buAutoNum type="arabicPeriod"/>
            </a:pPr>
            <a:r>
              <a:rPr lang="en-US" sz="775" dirty="0" err="1" smtClean="0"/>
              <a:t>Devarapalli</a:t>
            </a:r>
            <a:r>
              <a:rPr lang="en-US" sz="775" dirty="0" smtClean="0"/>
              <a:t> </a:t>
            </a:r>
            <a:r>
              <a:rPr lang="en-US" sz="775" dirty="0"/>
              <a:t>P, </a:t>
            </a:r>
            <a:r>
              <a:rPr lang="en-US" sz="775" dirty="0" err="1"/>
              <a:t>Labani</a:t>
            </a:r>
            <a:r>
              <a:rPr lang="en-US" sz="775" dirty="0"/>
              <a:t> S, </a:t>
            </a:r>
            <a:r>
              <a:rPr lang="en-US" sz="775" dirty="0" err="1"/>
              <a:t>Nagarjuna</a:t>
            </a:r>
            <a:r>
              <a:rPr lang="en-US" sz="775" dirty="0"/>
              <a:t> N, Panchal P, Asthana S. Barriers affecting uptake of cervical cancer screening in low and middle income countries: A systematic review. Indian J Cancer . 2018;55(4):</a:t>
            </a:r>
            <a:r>
              <a:rPr lang="en-US" sz="775" dirty="0" smtClean="0"/>
              <a:t>318-26</a:t>
            </a:r>
            <a:r>
              <a:rPr lang="en-US" sz="775" dirty="0"/>
              <a:t>. </a:t>
            </a:r>
            <a:r>
              <a:rPr lang="en-US" sz="775" u="sng" dirty="0">
                <a:hlinkClick r:id="rId13"/>
              </a:rPr>
              <a:t>https://doi.org/10.4103/ijc.IJC_253_18</a:t>
            </a:r>
            <a:r>
              <a:rPr lang="en-US" sz="775" dirty="0" smtClean="0"/>
              <a:t>.</a:t>
            </a:r>
            <a:endParaRPr lang="en-US" sz="775" dirty="0"/>
          </a:p>
        </p:txBody>
      </p:sp>
      <p:pic>
        <p:nvPicPr>
          <p:cNvPr id="5" name="Content Placeholder 4"/>
          <p:cNvPicPr>
            <a:picLocks noGrp="1" noChangeAspect="1"/>
          </p:cNvPicPr>
          <p:nvPr>
            <p:ph sz="half" idx="14"/>
          </p:nvPr>
        </p:nvPicPr>
        <p:blipFill>
          <a:blip r:embed="rId14">
            <a:extLst>
              <a:ext uri="{28A0092B-C50C-407E-A947-70E740481C1C}">
                <a14:useLocalDpi xmlns:a14="http://schemas.microsoft.com/office/drawing/2010/main" val="0"/>
              </a:ext>
            </a:extLst>
          </a:blip>
          <a:stretch>
            <a:fillRect/>
          </a:stretch>
        </p:blipFill>
        <p:spPr>
          <a:xfrm>
            <a:off x="948849" y="2007235"/>
            <a:ext cx="3810000" cy="2114550"/>
          </a:xfrm>
        </p:spPr>
      </p:pic>
    </p:spTree>
    <p:extLst>
      <p:ext uri="{BB962C8B-B14F-4D97-AF65-F5344CB8AC3E}">
        <p14:creationId xmlns:p14="http://schemas.microsoft.com/office/powerpoint/2010/main" val="1494765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53100-3076-4726-B6E8-AE7CD2CCFA3F}"/>
              </a:ext>
            </a:extLst>
          </p:cNvPr>
          <p:cNvSpPr>
            <a:spLocks noGrp="1"/>
          </p:cNvSpPr>
          <p:nvPr>
            <p:ph type="title"/>
          </p:nvPr>
        </p:nvSpPr>
        <p:spPr/>
        <p:txBody>
          <a:bodyPr/>
          <a:lstStyle/>
          <a:p>
            <a:r>
              <a:rPr lang="en-US" dirty="0"/>
              <a:t>Questions?</a:t>
            </a:r>
          </a:p>
        </p:txBody>
      </p:sp>
      <p:pic>
        <p:nvPicPr>
          <p:cNvPr id="8" name="Picture Placeholder 7"/>
          <p:cNvPicPr>
            <a:picLocks noGrp="1" noChangeAspect="1"/>
          </p:cNvPicPr>
          <p:nvPr>
            <p:ph type="pic" idx="1"/>
          </p:nvPr>
        </p:nvPicPr>
        <p:blipFill>
          <a:blip r:embed="rId2">
            <a:extLst>
              <a:ext uri="{28A0092B-C50C-407E-A947-70E740481C1C}">
                <a14:useLocalDpi xmlns:a14="http://schemas.microsoft.com/office/drawing/2010/main" val="0"/>
              </a:ext>
            </a:extLst>
          </a:blip>
          <a:srcRect t="23604" b="23604"/>
          <a:stretch>
            <a:fillRect/>
          </a:stretch>
        </p:blipFill>
        <p:spPr/>
      </p:pic>
    </p:spTree>
    <p:extLst>
      <p:ext uri="{BB962C8B-B14F-4D97-AF65-F5344CB8AC3E}">
        <p14:creationId xmlns:p14="http://schemas.microsoft.com/office/powerpoint/2010/main" val="351221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E51183-D0D9-A74B-94F0-9EC0104A75F3}"/>
              </a:ext>
            </a:extLst>
          </p:cNvPr>
          <p:cNvSpPr>
            <a:spLocks noGrp="1"/>
          </p:cNvSpPr>
          <p:nvPr>
            <p:ph type="title"/>
          </p:nvPr>
        </p:nvSpPr>
        <p:spPr/>
        <p:txBody>
          <a:bodyPr/>
          <a:lstStyle/>
          <a:p>
            <a:pPr>
              <a:tabLst>
                <a:tab pos="3308350" algn="l"/>
              </a:tabLst>
            </a:pPr>
            <a:r>
              <a:rPr lang="en-US" dirty="0" smtClean="0">
                <a:solidFill>
                  <a:schemeClr val="tx1">
                    <a:lumMod val="85000"/>
                    <a:lumOff val="15000"/>
                  </a:schemeClr>
                </a:solidFill>
              </a:rPr>
              <a:t>Background</a:t>
            </a:r>
            <a:endParaRPr lang="en-US" dirty="0">
              <a:solidFill>
                <a:schemeClr val="tx1">
                  <a:lumMod val="85000"/>
                  <a:lumOff val="15000"/>
                </a:schemeClr>
              </a:solidFill>
            </a:endParaRPr>
          </a:p>
        </p:txBody>
      </p:sp>
      <p:sp>
        <p:nvSpPr>
          <p:cNvPr id="5" name="Content Placeholder 4">
            <a:extLst>
              <a:ext uri="{FF2B5EF4-FFF2-40B4-BE49-F238E27FC236}">
                <a16:creationId xmlns:a16="http://schemas.microsoft.com/office/drawing/2014/main" id="{319ED1B1-6FE0-FA43-95C4-366DBD1F1305}"/>
              </a:ext>
            </a:extLst>
          </p:cNvPr>
          <p:cNvSpPr>
            <a:spLocks noGrp="1"/>
          </p:cNvSpPr>
          <p:nvPr>
            <p:ph sz="half" idx="2"/>
          </p:nvPr>
        </p:nvSpPr>
        <p:spPr>
          <a:xfrm>
            <a:off x="6992471" y="831286"/>
            <a:ext cx="4564529" cy="5195425"/>
          </a:xfrm>
        </p:spPr>
        <p:txBody>
          <a:bodyPr>
            <a:normAutofit/>
          </a:bodyPr>
          <a:lstStyle/>
          <a:p>
            <a:pPr marL="285750" indent="-285750">
              <a:buFont typeface="Arial" panose="020B0604020202020204" pitchFamily="34" charset="0"/>
              <a:buChar char="•"/>
            </a:pPr>
            <a:r>
              <a:rPr lang="en-US" dirty="0" smtClean="0"/>
              <a:t>90</a:t>
            </a:r>
            <a:r>
              <a:rPr lang="en-US" dirty="0"/>
              <a:t>% of cervical cancer deaths occurred among women in low and middle-income countries (</a:t>
            </a:r>
            <a:r>
              <a:rPr lang="en-US" dirty="0" smtClean="0"/>
              <a:t>LMICs)</a:t>
            </a:r>
            <a:r>
              <a:rPr lang="en-US" baseline="30000" dirty="0" smtClean="0"/>
              <a:t>1</a:t>
            </a:r>
            <a:endParaRPr lang="en-US" dirty="0" smtClean="0"/>
          </a:p>
          <a:p>
            <a:pPr marL="285750" indent="-285750">
              <a:buFont typeface="Arial" panose="020B0604020202020204" pitchFamily="34" charset="0"/>
              <a:buChar char="•"/>
            </a:pPr>
            <a:r>
              <a:rPr lang="en-US" dirty="0"/>
              <a:t>C</a:t>
            </a:r>
            <a:r>
              <a:rPr lang="en-US" dirty="0" smtClean="0"/>
              <a:t>ervical </a:t>
            </a:r>
            <a:r>
              <a:rPr lang="en-US" dirty="0"/>
              <a:t>cancer </a:t>
            </a:r>
            <a:r>
              <a:rPr lang="en-US" dirty="0" smtClean="0"/>
              <a:t>morbidity and mortality in </a:t>
            </a:r>
            <a:r>
              <a:rPr lang="en-US" dirty="0"/>
              <a:t>LMICs is </a:t>
            </a:r>
            <a:r>
              <a:rPr lang="en-US" dirty="0" smtClean="0"/>
              <a:t>mostly </a:t>
            </a:r>
            <a:r>
              <a:rPr lang="en-US" dirty="0" smtClean="0"/>
              <a:t>preventable</a:t>
            </a:r>
            <a:r>
              <a:rPr lang="en-US" baseline="30000" dirty="0" smtClean="0"/>
              <a:t>1</a:t>
            </a:r>
            <a:endParaRPr lang="en-US" dirty="0" smtClean="0"/>
          </a:p>
          <a:p>
            <a:pPr marL="285750" indent="-285750">
              <a:buFont typeface="Arial" panose="020B0604020202020204" pitchFamily="34" charset="0"/>
              <a:buChar char="•"/>
            </a:pPr>
            <a:r>
              <a:rPr lang="en-US" dirty="0"/>
              <a:t>T</a:t>
            </a:r>
            <a:r>
              <a:rPr lang="en-US" dirty="0" smtClean="0"/>
              <a:t>he WHO recommends </a:t>
            </a:r>
            <a:r>
              <a:rPr lang="en-US" dirty="0" smtClean="0"/>
              <a:t>cost-saving </a:t>
            </a:r>
            <a:r>
              <a:rPr lang="en-US" dirty="0"/>
              <a:t>options </a:t>
            </a:r>
            <a:r>
              <a:rPr lang="en-US" dirty="0" smtClean="0"/>
              <a:t>for women </a:t>
            </a:r>
            <a:r>
              <a:rPr lang="en-US" dirty="0"/>
              <a:t>living in </a:t>
            </a:r>
            <a:r>
              <a:rPr lang="en-US" dirty="0" smtClean="0"/>
              <a:t>LMICs, including self-collection of </a:t>
            </a:r>
            <a:r>
              <a:rPr lang="en-US" dirty="0" err="1" smtClean="0"/>
              <a:t>cervicovaginal</a:t>
            </a:r>
            <a:r>
              <a:rPr lang="en-US" dirty="0" smtClean="0"/>
              <a:t> samples</a:t>
            </a:r>
            <a:endParaRPr lang="en-US" spc="200" dirty="0" smtClean="0"/>
          </a:p>
        </p:txBody>
      </p:sp>
    </p:spTree>
    <p:extLst>
      <p:ext uri="{BB962C8B-B14F-4D97-AF65-F5344CB8AC3E}">
        <p14:creationId xmlns:p14="http://schemas.microsoft.com/office/powerpoint/2010/main" val="971976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00900CD-B943-934F-857F-30AA913FE9D9}"/>
              </a:ext>
            </a:extLst>
          </p:cNvPr>
          <p:cNvSpPr>
            <a:spLocks noGrp="1"/>
          </p:cNvSpPr>
          <p:nvPr>
            <p:ph type="title"/>
          </p:nvPr>
        </p:nvSpPr>
        <p:spPr/>
        <p:txBody>
          <a:bodyPr/>
          <a:lstStyle/>
          <a:p>
            <a:r>
              <a:rPr lang="en-US" dirty="0" smtClean="0"/>
              <a:t>The Context in Cameroon</a:t>
            </a:r>
            <a:endParaRPr lang="en-US" dirty="0"/>
          </a:p>
        </p:txBody>
      </p:sp>
      <p:sp>
        <p:nvSpPr>
          <p:cNvPr id="12" name="Content Placeholder 11">
            <a:extLst>
              <a:ext uri="{FF2B5EF4-FFF2-40B4-BE49-F238E27FC236}">
                <a16:creationId xmlns:a16="http://schemas.microsoft.com/office/drawing/2014/main" id="{2A09EEBC-5E2C-D240-A5D6-6952B8392E49}"/>
              </a:ext>
            </a:extLst>
          </p:cNvPr>
          <p:cNvSpPr>
            <a:spLocks noGrp="1"/>
          </p:cNvSpPr>
          <p:nvPr>
            <p:ph sz="half" idx="2"/>
          </p:nvPr>
        </p:nvSpPr>
        <p:spPr/>
        <p:txBody>
          <a:bodyPr/>
          <a:lstStyle/>
          <a:p>
            <a:pPr marL="285750" indent="-285750">
              <a:buFont typeface="Arial" panose="020B0604020202020204" pitchFamily="34" charset="0"/>
              <a:buChar char="•"/>
            </a:pPr>
            <a:r>
              <a:rPr lang="en-US" dirty="0"/>
              <a:t>In 2018, 2,356 new cases of cervical cancer were </a:t>
            </a:r>
            <a:r>
              <a:rPr lang="en-US" dirty="0" smtClean="0"/>
              <a:t>diagnosed</a:t>
            </a:r>
            <a:r>
              <a:rPr lang="en-US" baseline="30000" dirty="0" smtClean="0"/>
              <a:t>2</a:t>
            </a:r>
            <a:endParaRPr lang="en-US" dirty="0" smtClean="0"/>
          </a:p>
          <a:p>
            <a:pPr marL="285750" indent="-285750">
              <a:buFont typeface="Arial" panose="020B0604020202020204" pitchFamily="34" charset="0"/>
              <a:buChar char="•"/>
            </a:pPr>
            <a:r>
              <a:rPr lang="en-US" dirty="0"/>
              <a:t>T</a:t>
            </a:r>
            <a:r>
              <a:rPr lang="en-US" dirty="0" smtClean="0"/>
              <a:t>he </a:t>
            </a:r>
            <a:r>
              <a:rPr lang="en-US" dirty="0"/>
              <a:t>uptake of cervical cancer screening </a:t>
            </a:r>
            <a:r>
              <a:rPr lang="en-US" dirty="0" smtClean="0"/>
              <a:t>is </a:t>
            </a:r>
            <a:r>
              <a:rPr lang="en-US" dirty="0"/>
              <a:t>less than </a:t>
            </a:r>
            <a:r>
              <a:rPr lang="en-US" dirty="0" smtClean="0"/>
              <a:t>20%</a:t>
            </a:r>
            <a:r>
              <a:rPr lang="en-US" baseline="30000" dirty="0" smtClean="0"/>
              <a:t>3</a:t>
            </a:r>
            <a:endParaRPr lang="en-US" dirty="0" smtClean="0"/>
          </a:p>
          <a:p>
            <a:pPr marL="285750" indent="-285750">
              <a:buFont typeface="Arial" panose="020B0604020202020204" pitchFamily="34" charset="0"/>
              <a:buChar char="•"/>
            </a:pPr>
            <a:r>
              <a:rPr lang="en-US" dirty="0" smtClean="0"/>
              <a:t>The need to </a:t>
            </a:r>
            <a:r>
              <a:rPr lang="en-US" dirty="0" smtClean="0"/>
              <a:t>identify </a:t>
            </a:r>
            <a:r>
              <a:rPr lang="en-US" dirty="0"/>
              <a:t>effective strategies to eliminate these contextual </a:t>
            </a:r>
            <a:r>
              <a:rPr lang="en-US" dirty="0" smtClean="0"/>
              <a:t>challenges</a:t>
            </a:r>
            <a:endParaRPr lang="en-US" dirty="0"/>
          </a:p>
        </p:txBody>
      </p:sp>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2306" r="12306"/>
          <a:stretch>
            <a:fillRect/>
          </a:stretch>
        </p:blipFill>
        <p:spPr/>
      </p:pic>
    </p:spTree>
    <p:extLst>
      <p:ext uri="{BB962C8B-B14F-4D97-AF65-F5344CB8AC3E}">
        <p14:creationId xmlns:p14="http://schemas.microsoft.com/office/powerpoint/2010/main" val="1255359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graphicFrame>
        <p:nvGraphicFramePr>
          <p:cNvPr id="18" name="Table 4">
            <a:extLst>
              <a:ext uri="{FF2B5EF4-FFF2-40B4-BE49-F238E27FC236}">
                <a16:creationId xmlns:a16="http://schemas.microsoft.com/office/drawing/2014/main" id="{CEAD8830-262F-F14F-8007-721D1F2C1E87}"/>
              </a:ext>
            </a:extLst>
          </p:cNvPr>
          <p:cNvGraphicFramePr>
            <a:graphicFrameLocks noGrp="1"/>
          </p:cNvGraphicFramePr>
          <p:nvPr>
            <p:ph idx="1"/>
            <p:extLst>
              <p:ext uri="{D42A27DB-BD31-4B8C-83A1-F6EECF244321}">
                <p14:modId xmlns:p14="http://schemas.microsoft.com/office/powerpoint/2010/main" val="3221318336"/>
              </p:ext>
            </p:extLst>
          </p:nvPr>
        </p:nvGraphicFramePr>
        <p:xfrm>
          <a:off x="1096963" y="2108200"/>
          <a:ext cx="10058400" cy="2642984"/>
        </p:xfrm>
        <a:graphic>
          <a:graphicData uri="http://schemas.openxmlformats.org/drawingml/2006/table">
            <a:tbl>
              <a:tblPr firstRow="1" bandRow="1">
                <a:tableStyleId>{B301B821-A1FF-4177-AEE7-76D212191A09}</a:tableStyleId>
              </a:tblPr>
              <a:tblGrid>
                <a:gridCol w="10058400">
                  <a:extLst>
                    <a:ext uri="{9D8B030D-6E8A-4147-A177-3AD203B41FA5}">
                      <a16:colId xmlns:a16="http://schemas.microsoft.com/office/drawing/2014/main" val="3628234326"/>
                    </a:ext>
                  </a:extLst>
                </a:gridCol>
              </a:tblGrid>
              <a:tr h="1306708">
                <a:tc>
                  <a:txBody>
                    <a:bodyPr/>
                    <a:lstStyle/>
                    <a:p>
                      <a:pPr marL="342900" indent="-342900" algn="l">
                        <a:buFont typeface="+mj-lt"/>
                        <a:buAutoNum type="arabicPeriod"/>
                      </a:pPr>
                      <a:r>
                        <a:rPr lang="en-US" sz="1800" b="0" i="0" kern="1200" dirty="0" smtClean="0">
                          <a:solidFill>
                            <a:schemeClr val="lt1"/>
                          </a:solidFill>
                          <a:effectLst/>
                          <a:latin typeface="+mn-lt"/>
                          <a:ea typeface="+mn-ea"/>
                          <a:cs typeface="+mn-cs"/>
                        </a:rPr>
                        <a:t>To explore and describe micro-, </a:t>
                      </a:r>
                      <a:r>
                        <a:rPr lang="en-US" sz="1800" b="0" i="0" kern="1200" dirty="0" err="1" smtClean="0">
                          <a:solidFill>
                            <a:schemeClr val="lt1"/>
                          </a:solidFill>
                          <a:effectLst/>
                          <a:latin typeface="+mn-lt"/>
                          <a:ea typeface="+mn-ea"/>
                          <a:cs typeface="+mn-cs"/>
                        </a:rPr>
                        <a:t>meso</a:t>
                      </a:r>
                      <a:r>
                        <a:rPr lang="en-US" sz="1800" b="0" i="0" kern="1200" dirty="0" smtClean="0">
                          <a:solidFill>
                            <a:schemeClr val="lt1"/>
                          </a:solidFill>
                          <a:effectLst/>
                          <a:latin typeface="+mn-lt"/>
                          <a:ea typeface="+mn-ea"/>
                          <a:cs typeface="+mn-cs"/>
                        </a:rPr>
                        <a:t>-, and macro-level factors that facilitate or hinder women’s access to cervical cancer screening and prevention services and the implications for cervical cancer prevention among women at risk in a low-income, high HIV prevalence context</a:t>
                      </a:r>
                      <a:endParaRPr lang="en-US" sz="2400" b="0" i="0" kern="1200" cap="all" spc="150" dirty="0">
                        <a:solidFill>
                          <a:schemeClr val="lt1"/>
                        </a:solidFill>
                        <a:effectLst/>
                        <a:latin typeface="+mn-lt"/>
                        <a:ea typeface="+mn-ea"/>
                        <a:cs typeface="+mn-cs"/>
                      </a:endParaRPr>
                    </a:p>
                    <a:p>
                      <a:pPr marL="342900" indent="-342900" algn="l">
                        <a:buFont typeface="+mj-lt"/>
                        <a:buAutoNum type="arabicPeriod"/>
                      </a:pPr>
                      <a:r>
                        <a:rPr lang="en-US" sz="1800" b="0" i="0" kern="1200" cap="none" baseline="0" dirty="0" smtClean="0">
                          <a:solidFill>
                            <a:schemeClr val="lt1"/>
                          </a:solidFill>
                          <a:effectLst/>
                          <a:latin typeface="+mn-lt"/>
                          <a:ea typeface="+mn-ea"/>
                          <a:cs typeface="+mn-cs"/>
                        </a:rPr>
                        <a:t>To highlight current challenges around women’s access to cervical cancer screening in Cameroon</a:t>
                      </a:r>
                    </a:p>
                    <a:p>
                      <a:pPr marL="342900" indent="-342900" algn="l">
                        <a:buFont typeface="+mj-lt"/>
                        <a:buAutoNum type="arabicPeriod"/>
                      </a:pPr>
                      <a:r>
                        <a:rPr lang="en-US" sz="1800" b="0" i="0" kern="1200" cap="none" baseline="0" dirty="0" smtClean="0">
                          <a:solidFill>
                            <a:schemeClr val="lt1"/>
                          </a:solidFill>
                          <a:effectLst/>
                          <a:latin typeface="+mn-lt"/>
                          <a:ea typeface="+mn-ea"/>
                          <a:cs typeface="+mn-cs"/>
                        </a:rPr>
                        <a:t>To identify potential opportunities in developing and implementing effective interventions for increasing uptake of cervical cancer screening programs</a:t>
                      </a:r>
                    </a:p>
                  </a:txBody>
                  <a:tcPr marL="224212" marR="224212" marT="224212" marB="224212" anchor="ctr">
                    <a:solidFill>
                      <a:schemeClr val="tx1"/>
                    </a:solidFill>
                  </a:tcPr>
                </a:tc>
                <a:extLst>
                  <a:ext uri="{0D108BD9-81ED-4DB2-BD59-A6C34878D82A}">
                    <a16:rowId xmlns:a16="http://schemas.microsoft.com/office/drawing/2014/main" val="4160608299"/>
                  </a:ext>
                </a:extLst>
              </a:tr>
            </a:tbl>
          </a:graphicData>
        </a:graphic>
      </p:graphicFrame>
      <p:sp>
        <p:nvSpPr>
          <p:cNvPr id="16" name="Title 15">
            <a:extLst>
              <a:ext uri="{FF2B5EF4-FFF2-40B4-BE49-F238E27FC236}">
                <a16:creationId xmlns:a16="http://schemas.microsoft.com/office/drawing/2014/main" id="{09E9EE2C-A105-614C-A133-EF7DF2AD004A}"/>
              </a:ext>
            </a:extLst>
          </p:cNvPr>
          <p:cNvSpPr>
            <a:spLocks noGrp="1"/>
          </p:cNvSpPr>
          <p:nvPr>
            <p:ph type="title"/>
          </p:nvPr>
        </p:nvSpPr>
        <p:spPr/>
        <p:txBody>
          <a:bodyPr/>
          <a:lstStyle/>
          <a:p>
            <a:r>
              <a:rPr lang="en-US" dirty="0" smtClean="0"/>
              <a:t>Aims of the study</a:t>
            </a:r>
            <a:endParaRPr lang="en-US" dirty="0"/>
          </a:p>
        </p:txBody>
      </p:sp>
    </p:spTree>
    <p:extLst>
      <p:ext uri="{BB962C8B-B14F-4D97-AF65-F5344CB8AC3E}">
        <p14:creationId xmlns:p14="http://schemas.microsoft.com/office/powerpoint/2010/main" val="707400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B6C6BD0-EDC9-7C44-A414-B66D25E34B52}"/>
              </a:ext>
            </a:extLst>
          </p:cNvPr>
          <p:cNvSpPr>
            <a:spLocks noGrp="1"/>
          </p:cNvSpPr>
          <p:nvPr>
            <p:ph type="title"/>
          </p:nvPr>
        </p:nvSpPr>
        <p:spPr>
          <a:xfrm>
            <a:off x="1097280" y="942871"/>
            <a:ext cx="10058400" cy="587584"/>
          </a:xfrm>
        </p:spPr>
        <p:txBody>
          <a:bodyPr/>
          <a:lstStyle/>
          <a:p>
            <a:r>
              <a:rPr lang="en-US" dirty="0" smtClean="0"/>
              <a:t>Study setting and population</a:t>
            </a:r>
            <a:endParaRPr lang="en-US" dirty="0"/>
          </a:p>
        </p:txBody>
      </p:sp>
      <p:pic>
        <p:nvPicPr>
          <p:cNvPr id="3" name="Picture Placeholder 2"/>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2500" r="12500"/>
          <a:stretch>
            <a:fillRect/>
          </a:stretch>
        </p:blipFill>
        <p:spPr>
          <a:xfrm>
            <a:off x="1172585" y="1737223"/>
            <a:ext cx="3997428" cy="3997428"/>
          </a:xfrm>
        </p:spPr>
      </p:pic>
      <p:sp>
        <p:nvSpPr>
          <p:cNvPr id="10" name="Rectangle 9"/>
          <p:cNvSpPr/>
          <p:nvPr/>
        </p:nvSpPr>
        <p:spPr>
          <a:xfrm>
            <a:off x="5285590" y="1654944"/>
            <a:ext cx="6096000" cy="4462760"/>
          </a:xfrm>
          <a:prstGeom prst="rect">
            <a:avLst/>
          </a:prstGeom>
        </p:spPr>
        <p:txBody>
          <a:bodyPr>
            <a:spAutoFit/>
          </a:bodyPr>
          <a:lstStyle/>
          <a:p>
            <a:pPr marL="285750" indent="-285750">
              <a:buFont typeface="Arial" panose="020B0604020202020204" pitchFamily="34" charset="0"/>
              <a:buChar char="•"/>
            </a:pPr>
            <a:r>
              <a:rPr lang="en-US" dirty="0"/>
              <a:t>Regional Hospital, located in the coastal town of Limbe in Southwest </a:t>
            </a:r>
            <a:r>
              <a:rPr lang="en-US" dirty="0" smtClean="0"/>
              <a:t>Cameroon</a:t>
            </a:r>
          </a:p>
          <a:p>
            <a:pPr marL="742950" lvl="1" indent="-285750">
              <a:buFont typeface="Arial" panose="020B0604020202020204" pitchFamily="34" charset="0"/>
              <a:buChar char="•"/>
            </a:pPr>
            <a:r>
              <a:rPr lang="en-US" sz="1600" dirty="0" smtClean="0"/>
              <a:t>Otherwise known as “Mile One Hospital”</a:t>
            </a:r>
          </a:p>
          <a:p>
            <a:pPr marL="285750" indent="-285750">
              <a:buFont typeface="Arial" panose="020B0604020202020204" pitchFamily="34" charset="0"/>
              <a:buChar char="•"/>
            </a:pPr>
            <a:r>
              <a:rPr lang="en-US" dirty="0" smtClean="0"/>
              <a:t>Women living with HIV (WLWH) and not living with HIV (HIV[-])</a:t>
            </a:r>
          </a:p>
          <a:p>
            <a:pPr marL="742950" lvl="1" indent="-285750">
              <a:buFont typeface="Arial" panose="020B0604020202020204" pitchFamily="34" charset="0"/>
              <a:buChar char="•"/>
            </a:pPr>
            <a:r>
              <a:rPr lang="en-US" sz="1600" dirty="0" smtClean="0"/>
              <a:t>Aged</a:t>
            </a:r>
            <a:r>
              <a:rPr lang="en-US" sz="1600" dirty="0"/>
              <a:t> &gt;  = </a:t>
            </a:r>
            <a:r>
              <a:rPr lang="en-US" sz="1600" dirty="0" smtClean="0"/>
              <a:t>25</a:t>
            </a:r>
          </a:p>
          <a:p>
            <a:pPr marL="742950" lvl="1" indent="-285750">
              <a:buFont typeface="Arial" panose="020B0604020202020204" pitchFamily="34" charset="0"/>
              <a:buChar char="•"/>
            </a:pPr>
            <a:r>
              <a:rPr lang="en-US" sz="1600" dirty="0"/>
              <a:t>E</a:t>
            </a:r>
            <a:r>
              <a:rPr lang="en-US" sz="1600" dirty="0" smtClean="0"/>
              <a:t>ver </a:t>
            </a:r>
            <a:r>
              <a:rPr lang="en-US" sz="1600" dirty="0"/>
              <a:t>or currently sexually </a:t>
            </a:r>
            <a:r>
              <a:rPr lang="en-US" sz="1600" dirty="0" smtClean="0"/>
              <a:t>active</a:t>
            </a:r>
          </a:p>
          <a:p>
            <a:pPr marL="742950" lvl="1" indent="-285750">
              <a:buFont typeface="Arial" panose="020B0604020202020204" pitchFamily="34" charset="0"/>
              <a:buChar char="•"/>
            </a:pPr>
            <a:r>
              <a:rPr lang="en-US" sz="1600" dirty="0"/>
              <a:t>N</a:t>
            </a:r>
            <a:r>
              <a:rPr lang="en-US" sz="1600" dirty="0" smtClean="0"/>
              <a:t>ot </a:t>
            </a:r>
            <a:r>
              <a:rPr lang="en-US" sz="1600" dirty="0"/>
              <a:t>pregnant at enrollment into the </a:t>
            </a:r>
            <a:r>
              <a:rPr lang="en-US" sz="1600" dirty="0" smtClean="0"/>
              <a:t>study</a:t>
            </a:r>
          </a:p>
          <a:p>
            <a:pPr marL="742950" lvl="1" indent="-285750">
              <a:buFont typeface="Arial" panose="020B0604020202020204" pitchFamily="34" charset="0"/>
              <a:buChar char="•"/>
            </a:pPr>
            <a:r>
              <a:rPr lang="en-US" sz="1600" dirty="0"/>
              <a:t>N</a:t>
            </a:r>
            <a:r>
              <a:rPr lang="en-US" sz="1600" dirty="0" smtClean="0"/>
              <a:t>ever </a:t>
            </a:r>
            <a:r>
              <a:rPr lang="en-US" sz="1600" dirty="0"/>
              <a:t>screened for or diagnosed with cervical </a:t>
            </a:r>
            <a:r>
              <a:rPr lang="en-US" sz="1600" dirty="0" smtClean="0"/>
              <a:t>cancer</a:t>
            </a:r>
          </a:p>
          <a:p>
            <a:pPr marL="742950" lvl="1" indent="-285750">
              <a:buFont typeface="Arial" panose="020B0604020202020204" pitchFamily="34" charset="0"/>
              <a:buChar char="•"/>
            </a:pPr>
            <a:r>
              <a:rPr lang="en-US" sz="1600" dirty="0"/>
              <a:t>W</a:t>
            </a:r>
            <a:r>
              <a:rPr lang="en-US" sz="1600" dirty="0" smtClean="0"/>
              <a:t>as </a:t>
            </a:r>
            <a:r>
              <a:rPr lang="en-US" sz="1600" dirty="0"/>
              <a:t>able to provide both self-collected and </a:t>
            </a:r>
            <a:r>
              <a:rPr lang="en-US" sz="1600" dirty="0" smtClean="0"/>
              <a:t>provider-collected </a:t>
            </a:r>
            <a:r>
              <a:rPr lang="en-US" sz="1600" dirty="0"/>
              <a:t>biological samples for HPV </a:t>
            </a:r>
            <a:r>
              <a:rPr lang="en-US" sz="1600" dirty="0" smtClean="0"/>
              <a:t>testing</a:t>
            </a:r>
          </a:p>
          <a:p>
            <a:pPr marL="742950" lvl="1" indent="-285750">
              <a:buFont typeface="Arial" panose="020B0604020202020204" pitchFamily="34" charset="0"/>
              <a:buChar char="•"/>
            </a:pPr>
            <a:r>
              <a:rPr lang="en-US" sz="1600" dirty="0"/>
              <a:t>W</a:t>
            </a:r>
            <a:r>
              <a:rPr lang="en-US" sz="1600" dirty="0" smtClean="0"/>
              <a:t>as </a:t>
            </a:r>
            <a:r>
              <a:rPr lang="en-US" sz="1600" dirty="0"/>
              <a:t>able to understand and sign the informed </a:t>
            </a:r>
            <a:r>
              <a:rPr lang="en-US" sz="1600" dirty="0" smtClean="0"/>
              <a:t>consent</a:t>
            </a:r>
          </a:p>
          <a:p>
            <a:pPr marL="285750" indent="-285750">
              <a:buFont typeface="Arial" panose="020B0604020202020204" pitchFamily="34" charset="0"/>
              <a:buChar char="•"/>
            </a:pPr>
            <a:r>
              <a:rPr lang="en-US" dirty="0"/>
              <a:t>M</a:t>
            </a:r>
            <a:r>
              <a:rPr lang="en-US" dirty="0" smtClean="0"/>
              <a:t>ale </a:t>
            </a:r>
            <a:r>
              <a:rPr lang="en-US" dirty="0"/>
              <a:t>spouses or partners of enrolled women were </a:t>
            </a:r>
            <a:r>
              <a:rPr lang="en-US" dirty="0" smtClean="0"/>
              <a:t>recruited</a:t>
            </a:r>
            <a:endParaRPr lang="en-US" dirty="0"/>
          </a:p>
        </p:txBody>
      </p:sp>
    </p:spTree>
    <p:extLst>
      <p:ext uri="{BB962C8B-B14F-4D97-AF65-F5344CB8AC3E}">
        <p14:creationId xmlns:p14="http://schemas.microsoft.com/office/powerpoint/2010/main" val="1640389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F87770D2-E48E-7A42-9413-8C2720FCAC9F}"/>
              </a:ext>
            </a:extLst>
          </p:cNvPr>
          <p:cNvSpPr>
            <a:spLocks noGrp="1"/>
          </p:cNvSpPr>
          <p:nvPr>
            <p:ph type="title"/>
          </p:nvPr>
        </p:nvSpPr>
        <p:spPr>
          <a:xfrm>
            <a:off x="645959" y="1039690"/>
            <a:ext cx="5711810" cy="587584"/>
          </a:xfrm>
        </p:spPr>
        <p:txBody>
          <a:bodyPr/>
          <a:lstStyle/>
          <a:p>
            <a:r>
              <a:rPr lang="en-US" dirty="0" smtClean="0"/>
              <a:t>Study Design</a:t>
            </a:r>
            <a:endParaRPr lang="en-US" dirty="0"/>
          </a:p>
        </p:txBody>
      </p:sp>
      <p:sp>
        <p:nvSpPr>
          <p:cNvPr id="30" name="Content Placeholder 29">
            <a:extLst>
              <a:ext uri="{FF2B5EF4-FFF2-40B4-BE49-F238E27FC236}">
                <a16:creationId xmlns:a16="http://schemas.microsoft.com/office/drawing/2014/main" id="{42F24CA9-34C3-CF4E-B2C6-AAC4B1BBA81E}"/>
              </a:ext>
            </a:extLst>
          </p:cNvPr>
          <p:cNvSpPr>
            <a:spLocks noGrp="1"/>
          </p:cNvSpPr>
          <p:nvPr>
            <p:ph sz="half" idx="2"/>
          </p:nvPr>
        </p:nvSpPr>
        <p:spPr>
          <a:xfrm>
            <a:off x="5443870" y="1039690"/>
            <a:ext cx="6002266" cy="4875439"/>
          </a:xfrm>
        </p:spPr>
        <p:txBody>
          <a:bodyPr>
            <a:normAutofit/>
          </a:bodyPr>
          <a:lstStyle/>
          <a:p>
            <a:pPr marL="171450" indent="-117475">
              <a:buFont typeface="Arial" panose="020B0604020202020204" pitchFamily="34" charset="0"/>
              <a:buChar char="•"/>
            </a:pPr>
            <a:r>
              <a:rPr lang="en-US" sz="1800" dirty="0" smtClean="0"/>
              <a:t>Nested within </a:t>
            </a:r>
            <a:r>
              <a:rPr lang="en-US" sz="1800" dirty="0"/>
              <a:t>the Central Africa International Epidemiology Database to Evaluate AIDS (CA-</a:t>
            </a:r>
            <a:r>
              <a:rPr lang="en-US" sz="1800" dirty="0" err="1"/>
              <a:t>IeDEA</a:t>
            </a:r>
            <a:r>
              <a:rPr lang="en-US" sz="1800" dirty="0"/>
              <a:t>) project in </a:t>
            </a:r>
            <a:r>
              <a:rPr lang="en-US" sz="1800" dirty="0" smtClean="0"/>
              <a:t>Cameroon</a:t>
            </a:r>
            <a:r>
              <a:rPr lang="en-US" sz="1800" baseline="30000" dirty="0" smtClean="0"/>
              <a:t>4</a:t>
            </a:r>
            <a:endParaRPr lang="en-US" sz="1800" dirty="0"/>
          </a:p>
          <a:p>
            <a:pPr marL="171450" indent="-117475">
              <a:buFont typeface="Arial" panose="020B0604020202020204" pitchFamily="34" charset="0"/>
              <a:buChar char="•"/>
            </a:pPr>
            <a:r>
              <a:rPr lang="en-US" sz="1800" dirty="0" smtClean="0"/>
              <a:t>Exploratory</a:t>
            </a:r>
            <a:r>
              <a:rPr lang="en-US" sz="1800" dirty="0"/>
              <a:t>, descriptive qualitative </a:t>
            </a:r>
            <a:r>
              <a:rPr lang="en-US" sz="1800" dirty="0" smtClean="0"/>
              <a:t>approach</a:t>
            </a:r>
            <a:endParaRPr lang="en-US" sz="1800" dirty="0"/>
          </a:p>
          <a:p>
            <a:pPr marL="171450" indent="-117475">
              <a:buFont typeface="Arial" panose="020B0604020202020204" pitchFamily="34" charset="0"/>
              <a:buChar char="•"/>
            </a:pPr>
            <a:r>
              <a:rPr lang="en-US" sz="1800" dirty="0"/>
              <a:t>T</a:t>
            </a:r>
            <a:r>
              <a:rPr lang="en-US" sz="1800" dirty="0" smtClean="0"/>
              <a:t>wo-stage </a:t>
            </a:r>
            <a:r>
              <a:rPr lang="en-US" sz="1800" dirty="0"/>
              <a:t>purposive sampling strategy to systematically select the women and men </a:t>
            </a:r>
            <a:r>
              <a:rPr lang="en-US" sz="1800" dirty="0" smtClean="0"/>
              <a:t>for focus </a:t>
            </a:r>
            <a:r>
              <a:rPr lang="en-US" sz="1800" dirty="0"/>
              <a:t>group discussions (</a:t>
            </a:r>
            <a:r>
              <a:rPr lang="en-US" sz="1800" dirty="0" smtClean="0"/>
              <a:t>FGD) </a:t>
            </a:r>
            <a:r>
              <a:rPr lang="en-US" sz="1800" dirty="0"/>
              <a:t>and in-depth interviews (</a:t>
            </a:r>
            <a:r>
              <a:rPr lang="en-US" sz="1800" dirty="0" smtClean="0"/>
              <a:t>IDI)</a:t>
            </a:r>
          </a:p>
          <a:p>
            <a:pPr marL="171450" indent="-117475">
              <a:buFont typeface="Arial" panose="020B0604020202020204" pitchFamily="34" charset="0"/>
              <a:buChar char="•"/>
            </a:pPr>
            <a:r>
              <a:rPr lang="en-US" sz="1800" dirty="0" smtClean="0"/>
              <a:t>Semi-structured </a:t>
            </a:r>
            <a:r>
              <a:rPr lang="en-US" sz="1800" dirty="0" smtClean="0"/>
              <a:t>interview guide informed by the </a:t>
            </a:r>
            <a:r>
              <a:rPr lang="en-US" sz="1800" dirty="0"/>
              <a:t>socioecological </a:t>
            </a:r>
            <a:r>
              <a:rPr lang="en-US" sz="1800" dirty="0" smtClean="0"/>
              <a:t>framework</a:t>
            </a:r>
            <a:r>
              <a:rPr lang="en-US" sz="1800" baseline="30000" dirty="0" smtClean="0"/>
              <a:t>5</a:t>
            </a:r>
            <a:endParaRPr lang="en-US" sz="1800" dirty="0" smtClean="0"/>
          </a:p>
        </p:txBody>
      </p:sp>
      <p:graphicFrame>
        <p:nvGraphicFramePr>
          <p:cNvPr id="65" name="Table 4">
            <a:extLst>
              <a:ext uri="{FF2B5EF4-FFF2-40B4-BE49-F238E27FC236}">
                <a16:creationId xmlns:a16="http://schemas.microsoft.com/office/drawing/2014/main" id="{E59CB423-9F61-9544-B939-BB91A5EDEB34}"/>
              </a:ext>
            </a:extLst>
          </p:cNvPr>
          <p:cNvGraphicFramePr>
            <a:graphicFrameLocks noGrp="1"/>
          </p:cNvGraphicFramePr>
          <p:nvPr>
            <p:ph sz="half" idx="14"/>
            <p:extLst>
              <p:ext uri="{D42A27DB-BD31-4B8C-83A1-F6EECF244321}">
                <p14:modId xmlns:p14="http://schemas.microsoft.com/office/powerpoint/2010/main" val="1970606036"/>
              </p:ext>
            </p:extLst>
          </p:nvPr>
        </p:nvGraphicFramePr>
        <p:xfrm>
          <a:off x="194143" y="1707236"/>
          <a:ext cx="5163666" cy="3318314"/>
        </p:xfrm>
        <a:graphic>
          <a:graphicData uri="http://schemas.openxmlformats.org/drawingml/2006/table">
            <a:tbl>
              <a:tblPr firstRow="1" bandRow="1">
                <a:tableStyleId>{B301B821-A1FF-4177-AEE7-76D212191A09}</a:tableStyleId>
              </a:tblPr>
              <a:tblGrid>
                <a:gridCol w="1053744">
                  <a:extLst>
                    <a:ext uri="{9D8B030D-6E8A-4147-A177-3AD203B41FA5}">
                      <a16:colId xmlns:a16="http://schemas.microsoft.com/office/drawing/2014/main" val="3288139025"/>
                    </a:ext>
                  </a:extLst>
                </a:gridCol>
                <a:gridCol w="796066">
                  <a:extLst>
                    <a:ext uri="{9D8B030D-6E8A-4147-A177-3AD203B41FA5}">
                      <a16:colId xmlns:a16="http://schemas.microsoft.com/office/drawing/2014/main" val="3628234326"/>
                    </a:ext>
                  </a:extLst>
                </a:gridCol>
                <a:gridCol w="732023">
                  <a:extLst>
                    <a:ext uri="{9D8B030D-6E8A-4147-A177-3AD203B41FA5}">
                      <a16:colId xmlns:a16="http://schemas.microsoft.com/office/drawing/2014/main" val="1083199451"/>
                    </a:ext>
                  </a:extLst>
                </a:gridCol>
                <a:gridCol w="860611">
                  <a:extLst>
                    <a:ext uri="{9D8B030D-6E8A-4147-A177-3AD203B41FA5}">
                      <a16:colId xmlns:a16="http://schemas.microsoft.com/office/drawing/2014/main" val="1334118722"/>
                    </a:ext>
                  </a:extLst>
                </a:gridCol>
                <a:gridCol w="860611">
                  <a:extLst>
                    <a:ext uri="{9D8B030D-6E8A-4147-A177-3AD203B41FA5}">
                      <a16:colId xmlns:a16="http://schemas.microsoft.com/office/drawing/2014/main" val="176998145"/>
                    </a:ext>
                  </a:extLst>
                </a:gridCol>
                <a:gridCol w="860611">
                  <a:extLst>
                    <a:ext uri="{9D8B030D-6E8A-4147-A177-3AD203B41FA5}">
                      <a16:colId xmlns:a16="http://schemas.microsoft.com/office/drawing/2014/main" val="4060287804"/>
                    </a:ext>
                  </a:extLst>
                </a:gridCol>
              </a:tblGrid>
              <a:tr h="595462">
                <a:tc rowSpan="2">
                  <a:txBody>
                    <a:bodyPr/>
                    <a:lstStyle/>
                    <a:p>
                      <a:pPr algn="ctr"/>
                      <a:endParaRPr lang="en-US" sz="1800" b="0" cap="all" spc="150" dirty="0">
                        <a:solidFill>
                          <a:schemeClr val="lt1"/>
                        </a:solidFill>
                      </a:endParaRPr>
                    </a:p>
                  </a:txBody>
                  <a:tcPr marL="224212" marR="224212" marT="224212" marB="224212" anchor="ctr">
                    <a:solidFill>
                      <a:schemeClr val="tx1"/>
                    </a:solidFill>
                  </a:tcPr>
                </a:tc>
                <a:tc gridSpan="4">
                  <a:txBody>
                    <a:bodyPr/>
                    <a:lstStyle/>
                    <a:p>
                      <a:pPr algn="ctr"/>
                      <a:r>
                        <a:rPr lang="en-US" sz="1800" b="1" cap="all" spc="150" dirty="0" smtClean="0">
                          <a:solidFill>
                            <a:schemeClr val="lt1"/>
                          </a:solidFill>
                        </a:rPr>
                        <a:t>FGD</a:t>
                      </a:r>
                      <a:endParaRPr lang="en-US" sz="1800" b="1" cap="all" spc="150" dirty="0">
                        <a:solidFill>
                          <a:schemeClr val="lt1"/>
                        </a:solidFill>
                      </a:endParaRPr>
                    </a:p>
                  </a:txBody>
                  <a:tcPr marL="224212" marR="224212" marT="224212" marB="224212" anchor="ctr">
                    <a:solidFill>
                      <a:schemeClr val="tx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cap="all" spc="150" dirty="0">
                        <a:solidFill>
                          <a:schemeClr val="lt1"/>
                        </a:solidFill>
                      </a:endParaRPr>
                    </a:p>
                  </a:txBody>
                  <a:tcPr marL="224212" marR="224212" marT="224212" marB="224212" anchor="ctr">
                    <a:solidFill>
                      <a:schemeClr val="tx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cap="all" spc="150" dirty="0">
                        <a:solidFill>
                          <a:schemeClr val="lt1"/>
                        </a:solidFill>
                      </a:endParaRPr>
                    </a:p>
                  </a:txBody>
                  <a:tcPr marL="224212" marR="224212" marT="224212" marB="224212" anchor="ctr">
                    <a:solidFill>
                      <a:schemeClr val="tx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cap="all" spc="150" dirty="0">
                        <a:solidFill>
                          <a:schemeClr val="lt1"/>
                        </a:solidFill>
                      </a:endParaRPr>
                    </a:p>
                  </a:txBody>
                  <a:tcPr marL="224212" marR="224212" marT="224212" marB="224212" anchor="ctr">
                    <a:solidFill>
                      <a:schemeClr val="tx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cap="all" spc="150" dirty="0" smtClean="0">
                          <a:solidFill>
                            <a:schemeClr val="lt1"/>
                          </a:solidFill>
                        </a:rPr>
                        <a:t>IDI</a:t>
                      </a:r>
                      <a:endParaRPr lang="en-US" sz="1800" b="1" cap="all" spc="150" dirty="0">
                        <a:solidFill>
                          <a:schemeClr val="lt1"/>
                        </a:solidFill>
                      </a:endParaRPr>
                    </a:p>
                  </a:txBody>
                  <a:tcPr marL="224212" marR="224212" marT="224212" marB="224212" anchor="ctr">
                    <a:solidFill>
                      <a:schemeClr val="tx1"/>
                    </a:solidFill>
                  </a:tcPr>
                </a:tc>
                <a:extLst>
                  <a:ext uri="{0D108BD9-81ED-4DB2-BD59-A6C34878D82A}">
                    <a16:rowId xmlns:a16="http://schemas.microsoft.com/office/drawing/2014/main" val="2674222187"/>
                  </a:ext>
                </a:extLst>
              </a:tr>
              <a:tr h="670798">
                <a:tc vMerge="1">
                  <a:txBody>
                    <a:bodyPr/>
                    <a:lstStyle/>
                    <a:p>
                      <a:pPr algn="ctr"/>
                      <a:endParaRPr lang="en-US" sz="1800" b="0" cap="all" spc="150" dirty="0">
                        <a:solidFill>
                          <a:schemeClr val="lt1"/>
                        </a:solidFill>
                      </a:endParaRPr>
                    </a:p>
                  </a:txBody>
                  <a:tcPr marL="224212" marR="224212" marT="224212" marB="224212" anchor="ctr">
                    <a:solidFill>
                      <a:schemeClr val="tx1"/>
                    </a:solidFill>
                  </a:tcPr>
                </a:tc>
                <a:tc>
                  <a:txBody>
                    <a:bodyPr/>
                    <a:lstStyle/>
                    <a:p>
                      <a:pPr algn="ctr"/>
                      <a:r>
                        <a:rPr lang="en-US" sz="1200" cap="all" spc="150" dirty="0" smtClean="0">
                          <a:solidFill>
                            <a:schemeClr val="bg2"/>
                          </a:solidFill>
                        </a:rPr>
                        <a:t>25-35</a:t>
                      </a:r>
                      <a:endParaRPr lang="en-US" sz="1200" b="0" cap="all" spc="150" dirty="0">
                        <a:solidFill>
                          <a:schemeClr val="bg2"/>
                        </a:solidFill>
                      </a:endParaRPr>
                    </a:p>
                  </a:txBody>
                  <a:tcPr marL="224212" marR="224212" marT="224212" marB="224212" anchor="c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cap="all" spc="150" dirty="0" smtClean="0">
                          <a:solidFill>
                            <a:schemeClr val="bg2"/>
                          </a:solidFill>
                        </a:rPr>
                        <a:t>36-45</a:t>
                      </a:r>
                      <a:endParaRPr lang="en-US" sz="1200" b="0" cap="all" spc="150" dirty="0">
                        <a:solidFill>
                          <a:schemeClr val="bg2"/>
                        </a:solidFill>
                      </a:endParaRPr>
                    </a:p>
                  </a:txBody>
                  <a:tcPr marL="224212" marR="224212" marT="224212" marB="224212" anchor="c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cap="all" spc="150" dirty="0" smtClean="0">
                          <a:solidFill>
                            <a:schemeClr val="bg2"/>
                          </a:solidFill>
                        </a:rPr>
                        <a:t>&gt;= 46</a:t>
                      </a:r>
                      <a:endParaRPr lang="en-US" sz="1200" b="0" cap="all" spc="150" dirty="0">
                        <a:solidFill>
                          <a:schemeClr val="bg2"/>
                        </a:solidFill>
                      </a:endParaRPr>
                    </a:p>
                  </a:txBody>
                  <a:tcPr marL="224212" marR="224212" marT="224212" marB="224212" anchor="c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cap="all" spc="150" dirty="0" smtClean="0">
                          <a:solidFill>
                            <a:schemeClr val="lt1"/>
                          </a:solidFill>
                        </a:rPr>
                        <a:t>Men</a:t>
                      </a:r>
                      <a:endParaRPr lang="en-US" sz="1200" b="0" cap="all" spc="150" dirty="0">
                        <a:solidFill>
                          <a:schemeClr val="lt1"/>
                        </a:solidFill>
                      </a:endParaRPr>
                    </a:p>
                  </a:txBody>
                  <a:tcPr marL="224212" marR="224212" marT="224212" marB="224212" anchor="ctr">
                    <a:solidFill>
                      <a:schemeClr val="tx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cap="all" spc="150" dirty="0">
                        <a:solidFill>
                          <a:schemeClr val="lt1"/>
                        </a:solidFill>
                      </a:endParaRPr>
                    </a:p>
                  </a:txBody>
                  <a:tcPr marL="224212" marR="224212" marT="224212" marB="224212" anchor="ctr">
                    <a:solidFill>
                      <a:schemeClr val="tx1"/>
                    </a:solidFill>
                  </a:tcPr>
                </a:tc>
                <a:extLst>
                  <a:ext uri="{0D108BD9-81ED-4DB2-BD59-A6C34878D82A}">
                    <a16:rowId xmlns:a16="http://schemas.microsoft.com/office/drawing/2014/main" val="4160608299"/>
                  </a:ext>
                </a:extLst>
              </a:tr>
              <a:tr h="7210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cap="none" spc="0" dirty="0" smtClean="0">
                          <a:solidFill>
                            <a:schemeClr val="tx1"/>
                          </a:solidFill>
                        </a:rPr>
                        <a:t>WLWH</a:t>
                      </a:r>
                      <a:endParaRPr lang="en-US" sz="1400" b="0" cap="none" spc="0" dirty="0">
                        <a:solidFill>
                          <a:schemeClr val="tx1"/>
                        </a:solidFill>
                      </a:endParaRPr>
                    </a:p>
                  </a:txBody>
                  <a:tcPr marL="224212" marR="224212" marT="224212" marB="224212"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cap="none" spc="0" dirty="0" smtClean="0"/>
                        <a:t>12</a:t>
                      </a:r>
                      <a:endParaRPr lang="en-US" sz="1600" b="0" cap="none" spc="0" dirty="0">
                        <a:solidFill>
                          <a:schemeClr val="tx1"/>
                        </a:solidFill>
                      </a:endParaRPr>
                    </a:p>
                  </a:txBody>
                  <a:tcPr marL="224212" marR="224212" marT="224212" marB="224212"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cap="none" spc="0" dirty="0" smtClean="0"/>
                        <a:t>12</a:t>
                      </a:r>
                      <a:endParaRPr lang="en-US" sz="1600" b="0" cap="none" spc="0" dirty="0">
                        <a:solidFill>
                          <a:schemeClr val="tx1"/>
                        </a:solidFill>
                      </a:endParaRPr>
                    </a:p>
                  </a:txBody>
                  <a:tcPr marL="224212" marR="224212" marT="224212" marB="224212"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cap="none" spc="0" dirty="0" smtClean="0"/>
                        <a:t>12</a:t>
                      </a:r>
                      <a:endParaRPr lang="en-US" sz="1600" b="0" cap="none" spc="0" dirty="0">
                        <a:solidFill>
                          <a:schemeClr val="tx1"/>
                        </a:solidFill>
                      </a:endParaRPr>
                    </a:p>
                  </a:txBody>
                  <a:tcPr marL="224212" marR="224212" marT="224212" marB="224212"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cap="none" spc="0" dirty="0" smtClean="0">
                          <a:solidFill>
                            <a:schemeClr val="tx1"/>
                          </a:solidFill>
                        </a:rPr>
                        <a:t>12</a:t>
                      </a:r>
                      <a:endParaRPr lang="en-US" sz="1600" b="0" cap="none" spc="0" dirty="0">
                        <a:solidFill>
                          <a:schemeClr val="tx1"/>
                        </a:solidFill>
                      </a:endParaRPr>
                    </a:p>
                  </a:txBody>
                  <a:tcPr marL="224212" marR="224212" marT="224212" marB="224212"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cap="none" spc="0" dirty="0" smtClean="0">
                          <a:solidFill>
                            <a:schemeClr val="tx1"/>
                          </a:solidFill>
                        </a:rPr>
                        <a:t>4</a:t>
                      </a:r>
                      <a:endParaRPr lang="en-US" sz="1600" b="0" cap="none" spc="0" dirty="0">
                        <a:solidFill>
                          <a:schemeClr val="tx1"/>
                        </a:solidFill>
                      </a:endParaRPr>
                    </a:p>
                  </a:txBody>
                  <a:tcPr marL="224212" marR="224212" marT="224212" marB="224212" anchor="ctr">
                    <a:solidFill>
                      <a:srgbClr val="F6F9FF"/>
                    </a:solidFill>
                  </a:tcPr>
                </a:tc>
                <a:extLst>
                  <a:ext uri="{0D108BD9-81ED-4DB2-BD59-A6C34878D82A}">
                    <a16:rowId xmlns:a16="http://schemas.microsoft.com/office/drawing/2014/main" val="3947518332"/>
                  </a:ext>
                </a:extLst>
              </a:tr>
              <a:tr h="10603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cap="none" spc="0" dirty="0" smtClean="0">
                          <a:solidFill>
                            <a:schemeClr val="tx1"/>
                          </a:solidFill>
                        </a:rPr>
                        <a:t>HIV[-]</a:t>
                      </a:r>
                      <a:endParaRPr lang="en-US" sz="1400" b="0" cap="none" spc="0" dirty="0">
                        <a:solidFill>
                          <a:schemeClr val="tx1"/>
                        </a:solidFill>
                      </a:endParaRPr>
                    </a:p>
                  </a:txBody>
                  <a:tcPr marL="224212" marR="224212" marT="224212" marB="224212"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cap="none" spc="0" dirty="0" smtClean="0"/>
                        <a:t>12</a:t>
                      </a:r>
                      <a:endParaRPr lang="en-US" sz="1600" b="0" cap="none" spc="0" dirty="0">
                        <a:solidFill>
                          <a:schemeClr val="tx1"/>
                        </a:solidFill>
                      </a:endParaRPr>
                    </a:p>
                  </a:txBody>
                  <a:tcPr marL="224212" marR="224212" marT="224212" marB="224212"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cap="none" spc="0" dirty="0" smtClean="0"/>
                        <a:t>12</a:t>
                      </a:r>
                      <a:endParaRPr lang="en-US" sz="1600" b="0" cap="none" spc="0" dirty="0">
                        <a:solidFill>
                          <a:schemeClr val="tx1"/>
                        </a:solidFill>
                      </a:endParaRPr>
                    </a:p>
                  </a:txBody>
                  <a:tcPr marL="224212" marR="224212" marT="224212" marB="224212"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cap="none" spc="0" dirty="0" smtClean="0"/>
                        <a:t>12</a:t>
                      </a:r>
                      <a:endParaRPr lang="en-US" sz="1600" b="0" cap="none" spc="0" dirty="0">
                        <a:solidFill>
                          <a:schemeClr val="tx1"/>
                        </a:solidFill>
                      </a:endParaRPr>
                    </a:p>
                  </a:txBody>
                  <a:tcPr marL="224212" marR="224212" marT="224212" marB="224212"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cap="none" spc="0" dirty="0" smtClean="0">
                          <a:solidFill>
                            <a:schemeClr val="tx1"/>
                          </a:solidFill>
                        </a:rPr>
                        <a:t>12</a:t>
                      </a:r>
                      <a:endParaRPr lang="en-US" sz="1600" b="0" cap="none" spc="0" dirty="0">
                        <a:solidFill>
                          <a:schemeClr val="tx1"/>
                        </a:solidFill>
                      </a:endParaRPr>
                    </a:p>
                  </a:txBody>
                  <a:tcPr marL="224212" marR="224212" marT="224212" marB="224212"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cap="none" spc="0" dirty="0" smtClean="0">
                          <a:solidFill>
                            <a:schemeClr val="tx1"/>
                          </a:solidFill>
                        </a:rPr>
                        <a:t>4</a:t>
                      </a:r>
                      <a:endParaRPr lang="en-US" sz="1600" b="0" cap="none" spc="0" dirty="0">
                        <a:solidFill>
                          <a:schemeClr val="tx1"/>
                        </a:solidFill>
                      </a:endParaRPr>
                    </a:p>
                  </a:txBody>
                  <a:tcPr marL="224212" marR="224212" marT="224212" marB="224212" anchor="ctr">
                    <a:solidFill>
                      <a:srgbClr val="EDEFF7"/>
                    </a:solidFill>
                  </a:tcPr>
                </a:tc>
                <a:extLst>
                  <a:ext uri="{0D108BD9-81ED-4DB2-BD59-A6C34878D82A}">
                    <a16:rowId xmlns:a16="http://schemas.microsoft.com/office/drawing/2014/main" val="1445241155"/>
                  </a:ext>
                </a:extLst>
              </a:tr>
            </a:tbl>
          </a:graphicData>
        </a:graphic>
      </p:graphicFrame>
    </p:spTree>
    <p:extLst>
      <p:ext uri="{BB962C8B-B14F-4D97-AF65-F5344CB8AC3E}">
        <p14:creationId xmlns:p14="http://schemas.microsoft.com/office/powerpoint/2010/main" val="3171150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55BA9AC8-EA60-644D-9DDA-B76203EA1E87}"/>
              </a:ext>
            </a:extLst>
          </p:cNvPr>
          <p:cNvSpPr>
            <a:spLocks noGrp="1"/>
          </p:cNvSpPr>
          <p:nvPr>
            <p:ph type="title"/>
          </p:nvPr>
        </p:nvSpPr>
        <p:spPr>
          <a:xfrm>
            <a:off x="635000" y="1721224"/>
            <a:ext cx="4886854" cy="3334870"/>
          </a:xfrm>
        </p:spPr>
        <p:txBody>
          <a:bodyPr>
            <a:normAutofit/>
          </a:bodyPr>
          <a:lstStyle/>
          <a:p>
            <a:r>
              <a:rPr lang="en-US" dirty="0" smtClean="0">
                <a:solidFill>
                  <a:schemeClr val="tx1"/>
                </a:solidFill>
              </a:rPr>
              <a:t>Data processing &amp; Analysis</a:t>
            </a:r>
            <a:endParaRPr lang="en-US" dirty="0">
              <a:solidFill>
                <a:schemeClr val="tx1"/>
              </a:solidFill>
            </a:endParaRPr>
          </a:p>
        </p:txBody>
      </p:sp>
      <p:sp>
        <p:nvSpPr>
          <p:cNvPr id="17" name="Content Placeholder 16">
            <a:extLst>
              <a:ext uri="{FF2B5EF4-FFF2-40B4-BE49-F238E27FC236}">
                <a16:creationId xmlns:a16="http://schemas.microsoft.com/office/drawing/2014/main" id="{8E7591AD-81F4-2E45-AE36-F4DA40C19031}"/>
              </a:ext>
            </a:extLst>
          </p:cNvPr>
          <p:cNvSpPr>
            <a:spLocks noGrp="1"/>
          </p:cNvSpPr>
          <p:nvPr>
            <p:ph sz="half" idx="2"/>
          </p:nvPr>
        </p:nvSpPr>
        <p:spPr/>
        <p:txBody>
          <a:bodyPr>
            <a:normAutofit/>
          </a:bodyPr>
          <a:lstStyle/>
          <a:p>
            <a:r>
              <a:rPr lang="en-US" dirty="0" smtClean="0"/>
              <a:t>Daily reconciliation of notes among team in Cameroon</a:t>
            </a:r>
            <a:endParaRPr lang="en-US" dirty="0" smtClean="0"/>
          </a:p>
          <a:p>
            <a:r>
              <a:rPr lang="en-US" dirty="0" smtClean="0"/>
              <a:t>Labeling of audio recordings and field notes </a:t>
            </a:r>
          </a:p>
          <a:p>
            <a:r>
              <a:rPr lang="en-US" dirty="0" smtClean="0"/>
              <a:t>Routine debriefings involving the team in the US </a:t>
            </a:r>
          </a:p>
          <a:p>
            <a:r>
              <a:rPr lang="en-US" dirty="0" smtClean="0"/>
              <a:t>Translation </a:t>
            </a:r>
          </a:p>
          <a:p>
            <a:r>
              <a:rPr lang="en-US" dirty="0" smtClean="0"/>
              <a:t>Verification</a:t>
            </a:r>
            <a:endParaRPr lang="en-US" dirty="0" smtClean="0"/>
          </a:p>
          <a:p>
            <a:r>
              <a:rPr lang="en-US" dirty="0" smtClean="0"/>
              <a:t>Identification </a:t>
            </a:r>
            <a:r>
              <a:rPr lang="en-US" dirty="0"/>
              <a:t>of themes and development of </a:t>
            </a:r>
            <a:r>
              <a:rPr lang="en-US" dirty="0" smtClean="0"/>
              <a:t>an </a:t>
            </a:r>
            <a:r>
              <a:rPr lang="en-US" dirty="0" err="1" smtClean="0"/>
              <a:t>apriori</a:t>
            </a:r>
            <a:r>
              <a:rPr lang="en-US" dirty="0" smtClean="0"/>
              <a:t> codebook developed </a:t>
            </a:r>
            <a:r>
              <a:rPr lang="en-US" dirty="0"/>
              <a:t>by the lead </a:t>
            </a:r>
            <a:r>
              <a:rPr lang="en-US" dirty="0" smtClean="0"/>
              <a:t>author</a:t>
            </a:r>
          </a:p>
          <a:p>
            <a:r>
              <a:rPr lang="en-US" dirty="0" smtClean="0"/>
              <a:t>Three- stage iterative process</a:t>
            </a:r>
            <a:r>
              <a:rPr lang="en-US" dirty="0"/>
              <a:t> </a:t>
            </a:r>
            <a:r>
              <a:rPr lang="en-US" dirty="0" smtClean="0"/>
              <a:t>of developing in the codebook</a:t>
            </a:r>
          </a:p>
        </p:txBody>
      </p:sp>
    </p:spTree>
    <p:extLst>
      <p:ext uri="{BB962C8B-B14F-4D97-AF65-F5344CB8AC3E}">
        <p14:creationId xmlns:p14="http://schemas.microsoft.com/office/powerpoint/2010/main" val="1698043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D59CD-1242-F149-AB16-9D02E7C89131}"/>
              </a:ext>
            </a:extLst>
          </p:cNvPr>
          <p:cNvSpPr>
            <a:spLocks noGrp="1"/>
          </p:cNvSpPr>
          <p:nvPr>
            <p:ph type="title"/>
          </p:nvPr>
        </p:nvSpPr>
        <p:spPr>
          <a:xfrm>
            <a:off x="849854" y="590739"/>
            <a:ext cx="10305826" cy="587584"/>
          </a:xfrm>
        </p:spPr>
        <p:txBody>
          <a:bodyPr>
            <a:normAutofit/>
          </a:bodyPr>
          <a:lstStyle/>
          <a:p>
            <a:r>
              <a:rPr lang="en-US" sz="2000" dirty="0"/>
              <a:t>Table </a:t>
            </a:r>
            <a:r>
              <a:rPr lang="en-US" sz="2000" dirty="0" smtClean="0"/>
              <a:t>1. </a:t>
            </a:r>
            <a:r>
              <a:rPr lang="en-US" sz="2000" dirty="0"/>
              <a:t>Demographic characteristics of women in the study</a:t>
            </a:r>
          </a:p>
        </p:txBody>
      </p:sp>
      <p:graphicFrame>
        <p:nvGraphicFramePr>
          <p:cNvPr id="5" name="Content Placeholder 4"/>
          <p:cNvGraphicFramePr>
            <a:graphicFrameLocks noGrp="1"/>
          </p:cNvGraphicFramePr>
          <p:nvPr>
            <p:ph sz="half" idx="14"/>
            <p:extLst>
              <p:ext uri="{D42A27DB-BD31-4B8C-83A1-F6EECF244321}">
                <p14:modId xmlns:p14="http://schemas.microsoft.com/office/powerpoint/2010/main" val="3419164252"/>
              </p:ext>
            </p:extLst>
          </p:nvPr>
        </p:nvGraphicFramePr>
        <p:xfrm>
          <a:off x="3953435" y="1078168"/>
          <a:ext cx="4098664" cy="5078080"/>
        </p:xfrm>
        <a:graphic>
          <a:graphicData uri="http://schemas.openxmlformats.org/drawingml/2006/table">
            <a:tbl>
              <a:tblPr/>
              <a:tblGrid>
                <a:gridCol w="2049332">
                  <a:extLst>
                    <a:ext uri="{9D8B030D-6E8A-4147-A177-3AD203B41FA5}">
                      <a16:colId xmlns:a16="http://schemas.microsoft.com/office/drawing/2014/main" val="200392591"/>
                    </a:ext>
                  </a:extLst>
                </a:gridCol>
                <a:gridCol w="2049332">
                  <a:extLst>
                    <a:ext uri="{9D8B030D-6E8A-4147-A177-3AD203B41FA5}">
                      <a16:colId xmlns:a16="http://schemas.microsoft.com/office/drawing/2014/main" val="4068785294"/>
                    </a:ext>
                  </a:extLst>
                </a:gridCol>
              </a:tblGrid>
              <a:tr h="159341">
                <a:tc>
                  <a:txBody>
                    <a:bodyPr/>
                    <a:lstStyle/>
                    <a:p>
                      <a:pPr algn="l" fontAlgn="t"/>
                      <a:r>
                        <a:rPr lang="en-US" sz="900">
                          <a:effectLst/>
                        </a:rPr>
                        <a:t>Demographic Characteristics</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E6E6E6"/>
                    </a:solidFill>
                  </a:tcPr>
                </a:tc>
                <a:tc>
                  <a:txBody>
                    <a:bodyPr/>
                    <a:lstStyle/>
                    <a:p>
                      <a:pPr algn="l" fontAlgn="t"/>
                      <a:r>
                        <a:rPr lang="en-US" sz="900">
                          <a:effectLst/>
                        </a:rPr>
                        <a:t>%</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E6E6E6"/>
                    </a:solidFill>
                  </a:tcPr>
                </a:tc>
                <a:extLst>
                  <a:ext uri="{0D108BD9-81ED-4DB2-BD59-A6C34878D82A}">
                    <a16:rowId xmlns:a16="http://schemas.microsoft.com/office/drawing/2014/main" val="3505367894"/>
                  </a:ext>
                </a:extLst>
              </a:tr>
              <a:tr h="159341">
                <a:tc>
                  <a:txBody>
                    <a:bodyPr/>
                    <a:lstStyle/>
                    <a:p>
                      <a:pPr algn="l" fontAlgn="t"/>
                      <a:r>
                        <a:rPr lang="en-US" sz="900">
                          <a:effectLst/>
                        </a:rPr>
                        <a:t>Mean Age</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42.6</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1489362200"/>
                  </a:ext>
                </a:extLst>
              </a:tr>
              <a:tr h="159341">
                <a:tc gridSpan="2">
                  <a:txBody>
                    <a:bodyPr/>
                    <a:lstStyle/>
                    <a:p>
                      <a:pPr algn="l" fontAlgn="t"/>
                      <a:r>
                        <a:rPr lang="en-US" sz="900" i="1">
                          <a:effectLst/>
                        </a:rPr>
                        <a:t>Marital Status</a:t>
                      </a:r>
                      <a:endParaRPr lang="en-US" sz="90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925554933"/>
                  </a:ext>
                </a:extLst>
              </a:tr>
              <a:tr h="159341">
                <a:tc>
                  <a:txBody>
                    <a:bodyPr/>
                    <a:lstStyle/>
                    <a:p>
                      <a:pPr algn="l" fontAlgn="t"/>
                      <a:r>
                        <a:rPr lang="en-US" sz="900" baseline="0" dirty="0" smtClean="0">
                          <a:effectLst/>
                        </a:rPr>
                        <a:t>      </a:t>
                      </a:r>
                      <a:r>
                        <a:rPr lang="en-US" sz="900" dirty="0" smtClean="0">
                          <a:effectLst/>
                        </a:rPr>
                        <a:t>Single</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34.9</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2867305989"/>
                  </a:ext>
                </a:extLst>
              </a:tr>
              <a:tr h="159341">
                <a:tc>
                  <a:txBody>
                    <a:bodyPr/>
                    <a:lstStyle/>
                    <a:p>
                      <a:pPr algn="l" fontAlgn="t"/>
                      <a:r>
                        <a:rPr lang="en-US" sz="900" dirty="0" smtClean="0">
                          <a:effectLst/>
                        </a:rPr>
                        <a:t>      Married</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dirty="0">
                          <a:effectLst/>
                        </a:rPr>
                        <a:t>44.6</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221913609"/>
                  </a:ext>
                </a:extLst>
              </a:tr>
              <a:tr h="159341">
                <a:tc>
                  <a:txBody>
                    <a:bodyPr/>
                    <a:lstStyle/>
                    <a:p>
                      <a:pPr algn="l" fontAlgn="t"/>
                      <a:r>
                        <a:rPr lang="en-US" sz="900" dirty="0" smtClean="0">
                          <a:effectLst/>
                        </a:rPr>
                        <a:t>      Other</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20.5</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261620723"/>
                  </a:ext>
                </a:extLst>
              </a:tr>
              <a:tr h="159341">
                <a:tc gridSpan="2">
                  <a:txBody>
                    <a:bodyPr/>
                    <a:lstStyle/>
                    <a:p>
                      <a:pPr algn="l" fontAlgn="t"/>
                      <a:r>
                        <a:rPr lang="en-US" sz="900" i="1" dirty="0">
                          <a:effectLst/>
                        </a:rPr>
                        <a:t>Education</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4145169526"/>
                  </a:ext>
                </a:extLst>
              </a:tr>
              <a:tr h="159341">
                <a:tc>
                  <a:txBody>
                    <a:bodyPr/>
                    <a:lstStyle/>
                    <a:p>
                      <a:pPr algn="l" fontAlgn="t"/>
                      <a:r>
                        <a:rPr lang="en-US" sz="900" dirty="0" smtClean="0">
                          <a:effectLst/>
                        </a:rPr>
                        <a:t>      None</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3.2</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2001736884"/>
                  </a:ext>
                </a:extLst>
              </a:tr>
              <a:tr h="159341">
                <a:tc>
                  <a:txBody>
                    <a:bodyPr/>
                    <a:lstStyle/>
                    <a:p>
                      <a:pPr algn="l" fontAlgn="t"/>
                      <a:r>
                        <a:rPr lang="en-US" sz="900" dirty="0" smtClean="0">
                          <a:effectLst/>
                        </a:rPr>
                        <a:t>      Primary</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11</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1579040777"/>
                  </a:ext>
                </a:extLst>
              </a:tr>
              <a:tr h="159341">
                <a:tc>
                  <a:txBody>
                    <a:bodyPr/>
                    <a:lstStyle/>
                    <a:p>
                      <a:pPr algn="l" fontAlgn="t"/>
                      <a:r>
                        <a:rPr lang="en-US" sz="900" dirty="0" smtClean="0">
                          <a:effectLst/>
                        </a:rPr>
                        <a:t>      Secondary</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52.8</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1477801050"/>
                  </a:ext>
                </a:extLst>
              </a:tr>
              <a:tr h="159341">
                <a:tc>
                  <a:txBody>
                    <a:bodyPr/>
                    <a:lstStyle/>
                    <a:p>
                      <a:pPr algn="l" fontAlgn="t"/>
                      <a:r>
                        <a:rPr lang="en-US" sz="900" dirty="0" smtClean="0">
                          <a:effectLst/>
                        </a:rPr>
                        <a:t>      Tertiary</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33</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4279091865"/>
                  </a:ext>
                </a:extLst>
              </a:tr>
              <a:tr h="159341">
                <a:tc gridSpan="2">
                  <a:txBody>
                    <a:bodyPr/>
                    <a:lstStyle/>
                    <a:p>
                      <a:pPr algn="l" fontAlgn="t"/>
                      <a:r>
                        <a:rPr lang="en-US" sz="900" i="1">
                          <a:effectLst/>
                        </a:rPr>
                        <a:t>Employment</a:t>
                      </a:r>
                      <a:endParaRPr lang="en-US" sz="90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007601351"/>
                  </a:ext>
                </a:extLst>
              </a:tr>
              <a:tr h="159341">
                <a:tc>
                  <a:txBody>
                    <a:bodyPr/>
                    <a:lstStyle/>
                    <a:p>
                      <a:pPr algn="l" fontAlgn="t"/>
                      <a:r>
                        <a:rPr lang="en-US" sz="900" dirty="0" smtClean="0">
                          <a:effectLst/>
                        </a:rPr>
                        <a:t>      None</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40.6</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1785196232"/>
                  </a:ext>
                </a:extLst>
              </a:tr>
              <a:tr h="159341">
                <a:tc>
                  <a:txBody>
                    <a:bodyPr/>
                    <a:lstStyle/>
                    <a:p>
                      <a:pPr algn="l" fontAlgn="t"/>
                      <a:r>
                        <a:rPr lang="en-US" sz="900" dirty="0" smtClean="0">
                          <a:effectLst/>
                        </a:rPr>
                        <a:t>      Self </a:t>
                      </a:r>
                      <a:r>
                        <a:rPr lang="en-US" sz="900" dirty="0">
                          <a:effectLst/>
                        </a:rPr>
                        <a:t>Employed</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49.8</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578794479"/>
                  </a:ext>
                </a:extLst>
              </a:tr>
              <a:tr h="159341">
                <a:tc>
                  <a:txBody>
                    <a:bodyPr/>
                    <a:lstStyle/>
                    <a:p>
                      <a:pPr algn="l" fontAlgn="t"/>
                      <a:r>
                        <a:rPr lang="en-US" sz="900" dirty="0" smtClean="0">
                          <a:effectLst/>
                        </a:rPr>
                        <a:t>      Government</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9.6</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2280452595"/>
                  </a:ext>
                </a:extLst>
              </a:tr>
              <a:tr h="159341">
                <a:tc gridSpan="2">
                  <a:txBody>
                    <a:bodyPr/>
                    <a:lstStyle/>
                    <a:p>
                      <a:pPr algn="l" fontAlgn="t"/>
                      <a:r>
                        <a:rPr lang="en-US" sz="900" i="1" dirty="0">
                          <a:effectLst/>
                        </a:rPr>
                        <a:t>Income</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326606951"/>
                  </a:ext>
                </a:extLst>
              </a:tr>
              <a:tr h="159341">
                <a:tc>
                  <a:txBody>
                    <a:bodyPr/>
                    <a:lstStyle/>
                    <a:p>
                      <a:pPr algn="l" fontAlgn="t"/>
                      <a:r>
                        <a:rPr lang="en-US" sz="900" dirty="0" smtClean="0">
                          <a:effectLst/>
                        </a:rPr>
                        <a:t>      None</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42.8</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1482250842"/>
                  </a:ext>
                </a:extLst>
              </a:tr>
              <a:tr h="159341">
                <a:tc>
                  <a:txBody>
                    <a:bodyPr/>
                    <a:lstStyle/>
                    <a:p>
                      <a:pPr algn="l" fontAlgn="t"/>
                      <a:r>
                        <a:rPr lang="en-US" sz="900" dirty="0">
                          <a:effectLst/>
                        </a:rPr>
                        <a:t> </a:t>
                      </a:r>
                      <a:r>
                        <a:rPr lang="en-US" sz="900" dirty="0" smtClean="0">
                          <a:effectLst/>
                        </a:rPr>
                        <a:t>      &lt;</a:t>
                      </a:r>
                      <a:r>
                        <a:rPr lang="en-US" sz="900" dirty="0">
                          <a:effectLst/>
                        </a:rPr>
                        <a:t> 50,000 CFA</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38.4</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069163184"/>
                  </a:ext>
                </a:extLst>
              </a:tr>
              <a:tr h="159341">
                <a:tc>
                  <a:txBody>
                    <a:bodyPr/>
                    <a:lstStyle/>
                    <a:p>
                      <a:pPr algn="l" fontAlgn="t"/>
                      <a:r>
                        <a:rPr lang="en-US" sz="900" dirty="0">
                          <a:effectLst/>
                        </a:rPr>
                        <a:t> </a:t>
                      </a:r>
                      <a:r>
                        <a:rPr lang="en-US" sz="900" dirty="0" smtClean="0">
                          <a:effectLst/>
                        </a:rPr>
                        <a:t>      &gt;</a:t>
                      </a:r>
                      <a:r>
                        <a:rPr lang="en-US" sz="900" dirty="0">
                          <a:effectLst/>
                        </a:rPr>
                        <a:t> 50,000CFA</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18.8</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173726783"/>
                  </a:ext>
                </a:extLst>
              </a:tr>
              <a:tr h="159341">
                <a:tc>
                  <a:txBody>
                    <a:bodyPr/>
                    <a:lstStyle/>
                    <a:p>
                      <a:pPr algn="l" fontAlgn="t"/>
                      <a:r>
                        <a:rPr lang="en-US" sz="900">
                          <a:effectLst/>
                        </a:rPr>
                        <a:t>Mean age at sex debut</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17.2</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40770825"/>
                  </a:ext>
                </a:extLst>
              </a:tr>
              <a:tr h="159341">
                <a:tc gridSpan="2">
                  <a:txBody>
                    <a:bodyPr/>
                    <a:lstStyle/>
                    <a:p>
                      <a:pPr algn="l" fontAlgn="t"/>
                      <a:r>
                        <a:rPr lang="en-US" sz="900" i="1" dirty="0">
                          <a:effectLst/>
                        </a:rPr>
                        <a:t>Lifetime sex partners</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514047438"/>
                  </a:ext>
                </a:extLst>
              </a:tr>
              <a:tr h="159341">
                <a:tc>
                  <a:txBody>
                    <a:bodyPr/>
                    <a:lstStyle/>
                    <a:p>
                      <a:pPr algn="l" fontAlgn="t"/>
                      <a:r>
                        <a:rPr lang="en-US" sz="900" dirty="0" smtClean="0">
                          <a:effectLst/>
                        </a:rPr>
                        <a:t>      1</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8.7</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440055472"/>
                  </a:ext>
                </a:extLst>
              </a:tr>
              <a:tr h="159341">
                <a:tc>
                  <a:txBody>
                    <a:bodyPr/>
                    <a:lstStyle/>
                    <a:p>
                      <a:pPr algn="l" fontAlgn="t"/>
                      <a:r>
                        <a:rPr lang="en-US" sz="900" dirty="0" smtClean="0">
                          <a:effectLst/>
                        </a:rPr>
                        <a:t>      2–4</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46</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2612952541"/>
                  </a:ext>
                </a:extLst>
              </a:tr>
              <a:tr h="159341">
                <a:tc>
                  <a:txBody>
                    <a:bodyPr/>
                    <a:lstStyle/>
                    <a:p>
                      <a:pPr algn="l" fontAlgn="t"/>
                      <a:r>
                        <a:rPr lang="en-US" sz="900" dirty="0" smtClean="0">
                          <a:effectLst/>
                        </a:rPr>
                        <a:t>      5–6</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21</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1747092693"/>
                  </a:ext>
                </a:extLst>
              </a:tr>
              <a:tr h="159341">
                <a:tc>
                  <a:txBody>
                    <a:bodyPr/>
                    <a:lstStyle/>
                    <a:p>
                      <a:pPr algn="l" fontAlgn="t"/>
                      <a:r>
                        <a:rPr lang="en-US" sz="900" dirty="0" smtClean="0">
                          <a:effectLst/>
                        </a:rPr>
                        <a:t>      7–9</a:t>
                      </a:r>
                      <a:endParaRPr lang="en-US" sz="900" dirty="0">
                        <a:effectLst/>
                      </a:endParaRP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8.9</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252116964"/>
                  </a:ext>
                </a:extLst>
              </a:tr>
              <a:tr h="159341">
                <a:tc>
                  <a:txBody>
                    <a:bodyPr/>
                    <a:lstStyle/>
                    <a:p>
                      <a:pPr algn="l" fontAlgn="t"/>
                      <a:r>
                        <a:rPr lang="en-US" sz="900" dirty="0" smtClean="0">
                          <a:effectLst/>
                        </a:rPr>
                        <a:t>     10 </a:t>
                      </a:r>
                      <a:r>
                        <a:rPr lang="en-US" sz="900" dirty="0">
                          <a:effectLst/>
                        </a:rPr>
                        <a:t>or more</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11.7</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1593140752"/>
                  </a:ext>
                </a:extLst>
              </a:tr>
              <a:tr h="159341">
                <a:tc>
                  <a:txBody>
                    <a:bodyPr/>
                    <a:lstStyle/>
                    <a:p>
                      <a:pPr algn="l" fontAlgn="t"/>
                      <a:r>
                        <a:rPr lang="en-US" sz="900" dirty="0" smtClean="0">
                          <a:effectLst/>
                        </a:rPr>
                        <a:t>     Don't </a:t>
                      </a:r>
                      <a:r>
                        <a:rPr lang="en-US" sz="900" dirty="0">
                          <a:effectLst/>
                        </a:rPr>
                        <a:t>Know</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a:effectLst/>
                        </a:rPr>
                        <a:t>3.7</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417449732"/>
                  </a:ext>
                </a:extLst>
              </a:tr>
              <a:tr h="159341">
                <a:tc>
                  <a:txBody>
                    <a:bodyPr/>
                    <a:lstStyle/>
                    <a:p>
                      <a:pPr algn="l" fontAlgn="t"/>
                      <a:r>
                        <a:rPr lang="en-US" sz="900" dirty="0" smtClean="0">
                          <a:effectLst/>
                        </a:rPr>
                        <a:t>Current </a:t>
                      </a:r>
                      <a:r>
                        <a:rPr lang="en-US" sz="900" dirty="0">
                          <a:effectLst/>
                        </a:rPr>
                        <a:t>oral contraceptive use</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tc>
                  <a:txBody>
                    <a:bodyPr/>
                    <a:lstStyle/>
                    <a:p>
                      <a:pPr algn="l" fontAlgn="t"/>
                      <a:r>
                        <a:rPr lang="en-US" sz="900" dirty="0">
                          <a:effectLst/>
                        </a:rPr>
                        <a:t>33.9</a:t>
                      </a:r>
                    </a:p>
                  </a:txBody>
                  <a:tcPr marL="22100" marR="22100" marT="22100" marB="22100">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916900594"/>
                  </a:ext>
                </a:extLst>
              </a:tr>
            </a:tbl>
          </a:graphicData>
        </a:graphic>
      </p:graphicFrame>
    </p:spTree>
    <p:extLst>
      <p:ext uri="{BB962C8B-B14F-4D97-AF65-F5344CB8AC3E}">
        <p14:creationId xmlns:p14="http://schemas.microsoft.com/office/powerpoint/2010/main" val="417620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0498-C6E0-4603-8DF5-64D8BE8F2FB8}"/>
              </a:ext>
            </a:extLst>
          </p:cNvPr>
          <p:cNvSpPr>
            <a:spLocks noGrp="1"/>
          </p:cNvSpPr>
          <p:nvPr>
            <p:ph type="title"/>
          </p:nvPr>
        </p:nvSpPr>
        <p:spPr>
          <a:xfrm>
            <a:off x="853440" y="725156"/>
            <a:ext cx="10058400" cy="587584"/>
          </a:xfrm>
          <a:prstGeom prst="rect">
            <a:avLst/>
          </a:prstGeom>
        </p:spPr>
        <p:txBody>
          <a:bodyPr anchor="ctr">
            <a:normAutofit/>
          </a:bodyPr>
          <a:lstStyle/>
          <a:p>
            <a:r>
              <a:rPr lang="en-US" dirty="0" smtClean="0"/>
              <a:t>MICRO-level (individual) FACTORS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2861162"/>
              </p:ext>
            </p:extLst>
          </p:nvPr>
        </p:nvGraphicFramePr>
        <p:xfrm>
          <a:off x="840376" y="1236618"/>
          <a:ext cx="10511247" cy="4879714"/>
        </p:xfrm>
        <a:graphic>
          <a:graphicData uri="http://schemas.openxmlformats.org/drawingml/2006/table">
            <a:tbl>
              <a:tblPr/>
              <a:tblGrid>
                <a:gridCol w="3503749">
                  <a:extLst>
                    <a:ext uri="{9D8B030D-6E8A-4147-A177-3AD203B41FA5}">
                      <a16:colId xmlns:a16="http://schemas.microsoft.com/office/drawing/2014/main" val="1068376894"/>
                    </a:ext>
                  </a:extLst>
                </a:gridCol>
                <a:gridCol w="3503749">
                  <a:extLst>
                    <a:ext uri="{9D8B030D-6E8A-4147-A177-3AD203B41FA5}">
                      <a16:colId xmlns:a16="http://schemas.microsoft.com/office/drawing/2014/main" val="91902392"/>
                    </a:ext>
                  </a:extLst>
                </a:gridCol>
                <a:gridCol w="3503749">
                  <a:extLst>
                    <a:ext uri="{9D8B030D-6E8A-4147-A177-3AD203B41FA5}">
                      <a16:colId xmlns:a16="http://schemas.microsoft.com/office/drawing/2014/main" val="3013251709"/>
                    </a:ext>
                  </a:extLst>
                </a:gridCol>
              </a:tblGrid>
              <a:tr h="185459">
                <a:tc>
                  <a:txBody>
                    <a:bodyPr/>
                    <a:lstStyle/>
                    <a:p>
                      <a:pPr algn="l" fontAlgn="t"/>
                      <a:endParaRPr lang="en-US" sz="1000" dirty="0">
                        <a:effectLst/>
                      </a:endParaRP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E6E6E6"/>
                    </a:solidFill>
                  </a:tcPr>
                </a:tc>
                <a:tc>
                  <a:txBody>
                    <a:bodyPr/>
                    <a:lstStyle/>
                    <a:p>
                      <a:pPr algn="l" fontAlgn="t"/>
                      <a:r>
                        <a:rPr lang="en-US" sz="1000" dirty="0" smtClean="0">
                          <a:effectLst/>
                        </a:rPr>
                        <a:t>Challenges</a:t>
                      </a:r>
                      <a:endParaRPr lang="en-US" sz="1000" dirty="0">
                        <a:effectLst/>
                      </a:endParaRPr>
                    </a:p>
                  </a:txBody>
                  <a:tcPr marL="4035" marR="4035" marT="4035" marB="4035">
                    <a:lnL w="7620" cap="flat" cmpd="sng" algn="ctr">
                      <a:solidFill>
                        <a:srgbClr val="A6A6A6"/>
                      </a:solidFill>
                      <a:prstDash val="solid"/>
                      <a:round/>
                      <a:headEnd type="none" w="med" len="med"/>
                      <a:tailEnd type="none" w="med" len="med"/>
                    </a:lnL>
                    <a:lnR w="9525" cap="flat" cmpd="sng" algn="ctr">
                      <a:no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solidFill>
                      <a:srgbClr val="E6E6E6"/>
                    </a:solidFill>
                  </a:tcPr>
                </a:tc>
                <a:tc>
                  <a:txBody>
                    <a:bodyPr/>
                    <a:lstStyle/>
                    <a:p>
                      <a:r>
                        <a:rPr lang="en-US" sz="1000" dirty="0" smtClean="0"/>
                        <a:t>Opportunities</a:t>
                      </a:r>
                      <a:endParaRPr lang="en-US" sz="1000" dirty="0"/>
                    </a:p>
                  </a:txBody>
                  <a:tcPr marL="8070" marR="8070" marT="4035" marB="4035">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10000"/>
                        <a:lumOff val="90000"/>
                      </a:schemeClr>
                    </a:solidFill>
                  </a:tcPr>
                </a:tc>
                <a:extLst>
                  <a:ext uri="{0D108BD9-81ED-4DB2-BD59-A6C34878D82A}">
                    <a16:rowId xmlns:a16="http://schemas.microsoft.com/office/drawing/2014/main" val="4181671166"/>
                  </a:ext>
                </a:extLst>
              </a:tr>
              <a:tr h="346916">
                <a:tc>
                  <a:txBody>
                    <a:bodyPr/>
                    <a:lstStyle/>
                    <a:p>
                      <a:pPr algn="l" fontAlgn="t"/>
                      <a:r>
                        <a:rPr lang="en-US" sz="1000" dirty="0">
                          <a:effectLst/>
                        </a:rPr>
                        <a:t>Awareness and knowledge</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Older women were more likely to believe myths and misconceptions about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Nearly all women were aware of at least one type of cancer – cervical and breast cancer most commonly</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9525" cap="flat" cmpd="sng" algn="ctr">
                      <a:no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85377581"/>
                  </a:ext>
                </a:extLst>
              </a:tr>
              <a:tr h="466075">
                <a:tc rowSpan="5">
                  <a:txBody>
                    <a:bodyPr/>
                    <a:lstStyle/>
                    <a:p>
                      <a:pPr algn="l" fontAlgn="t"/>
                      <a:r>
                        <a:rPr lang="en-US" sz="1000">
                          <a:effectLst/>
                        </a:rPr>
                        <a:t>Risk perceptions and health-seeking behaviors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Limited knowledge of the relationship of HPV and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Younger women were more likely to demonstrate knowledge of risk factors associated with each type of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510043645"/>
                  </a:ext>
                </a:extLst>
              </a:tr>
              <a:tr h="466075">
                <a:tc vMerge="1">
                  <a:txBody>
                    <a:bodyPr/>
                    <a:lstStyle/>
                    <a:p>
                      <a:endParaRPr lang="en-US"/>
                    </a:p>
                  </a:txBody>
                  <a:tcPr/>
                </a:tc>
                <a:tc>
                  <a:txBody>
                    <a:bodyPr/>
                    <a:lstStyle/>
                    <a:p>
                      <a:pPr algn="l" fontAlgn="t"/>
                      <a:r>
                        <a:rPr lang="en-US" sz="1000">
                          <a:effectLst/>
                        </a:rPr>
                        <a:t>Varied perception of risk associated with age, HIV status, adherence to myths and misconceptions and perceived risk of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Nearly all women were aware of increased risk of cancer diagnosis in their community</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183745724"/>
                  </a:ext>
                </a:extLst>
              </a:tr>
              <a:tr h="466075">
                <a:tc vMerge="1">
                  <a:txBody>
                    <a:bodyPr/>
                    <a:lstStyle/>
                    <a:p>
                      <a:endParaRPr lang="en-US"/>
                    </a:p>
                  </a:txBody>
                  <a:tcPr/>
                </a:tc>
                <a:tc rowSpan="3">
                  <a:txBody>
                    <a:bodyPr/>
                    <a:lstStyle/>
                    <a:p>
                      <a:pPr algn="l" fontAlgn="t"/>
                      <a:r>
                        <a:rPr lang="en-US" sz="1000" dirty="0">
                          <a:effectLst/>
                        </a:rPr>
                        <a:t>All women had never been screened for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Younger women and those with higher education were more likely to take preventive actions to minimize their exposure to risk</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220411672"/>
                  </a:ext>
                </a:extLst>
              </a:tr>
              <a:tr h="466075">
                <a:tc vMerge="1">
                  <a:txBody>
                    <a:bodyPr/>
                    <a:lstStyle/>
                    <a:p>
                      <a:endParaRPr lang="en-US"/>
                    </a:p>
                  </a:txBody>
                  <a:tcPr/>
                </a:tc>
                <a:tc vMerge="1">
                  <a:txBody>
                    <a:bodyPr/>
                    <a:lstStyle/>
                    <a:p>
                      <a:endParaRPr lang="en-US"/>
                    </a:p>
                  </a:txBody>
                  <a:tcPr/>
                </a:tc>
                <a:tc>
                  <a:txBody>
                    <a:bodyPr/>
                    <a:lstStyle/>
                    <a:p>
                      <a:pPr algn="l" fontAlgn="t"/>
                      <a:r>
                        <a:rPr lang="en-US" sz="1000">
                          <a:effectLst/>
                        </a:rPr>
                        <a:t>Knowing someone diagnosed with cancer strongly influences perception of risk and willingness to initiative preventative behaviors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99303099"/>
                  </a:ext>
                </a:extLst>
              </a:tr>
              <a:tr h="466075">
                <a:tc vMerge="1">
                  <a:txBody>
                    <a:bodyPr/>
                    <a:lstStyle/>
                    <a:p>
                      <a:endParaRPr lang="en-US"/>
                    </a:p>
                  </a:txBody>
                  <a:tcPr/>
                </a:tc>
                <a:tc vMerge="1">
                  <a:txBody>
                    <a:bodyPr/>
                    <a:lstStyle/>
                    <a:p>
                      <a:endParaRPr lang="en-US"/>
                    </a:p>
                  </a:txBody>
                  <a:tcPr/>
                </a:tc>
                <a:tc>
                  <a:txBody>
                    <a:bodyPr/>
                    <a:lstStyle/>
                    <a:p>
                      <a:pPr algn="l" fontAlgn="t"/>
                      <a:r>
                        <a:rPr lang="en-US" sz="1000">
                          <a:effectLst/>
                        </a:rPr>
                        <a:t>Those that were aware of the risks of cervical cancer were more likely to encourage others to take preventive measures against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002652098"/>
                  </a:ext>
                </a:extLst>
              </a:tr>
              <a:tr h="618739">
                <a:tc>
                  <a:txBody>
                    <a:bodyPr/>
                    <a:lstStyle/>
                    <a:p>
                      <a:pPr algn="l" fontAlgn="t"/>
                      <a:r>
                        <a:rPr lang="en-US" sz="1000">
                          <a:effectLst/>
                        </a:rPr>
                        <a:t>Lack of access to information about cervical cancer screening services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Women did not have access to any source to obtain information about cervical cancer which made it possible for false and negative information about cervical cancer to spread in their communities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Women sought information about cervical cancer from internet sources or private health facilities offering screening and other services related to cervical cancer</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55891709"/>
                  </a:ext>
                </a:extLst>
              </a:tr>
              <a:tr h="466075">
                <a:tc rowSpan="3">
                  <a:txBody>
                    <a:bodyPr/>
                    <a:lstStyle/>
                    <a:p>
                      <a:pPr algn="l" fontAlgn="t"/>
                      <a:r>
                        <a:rPr lang="en-US" sz="1000">
                          <a:effectLst/>
                        </a:rPr>
                        <a:t>Cost as a deterrent to cervical cancer screening</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Absence of publicly funded cervical cancer screening programs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Available at a few private health facilities, but these services are expensive so many women cannot access them</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944060585"/>
                  </a:ext>
                </a:extLst>
              </a:tr>
              <a:tr h="618739">
                <a:tc vMerge="1">
                  <a:txBody>
                    <a:bodyPr/>
                    <a:lstStyle/>
                    <a:p>
                      <a:endParaRPr lang="en-US"/>
                    </a:p>
                  </a:txBody>
                  <a:tcPr/>
                </a:tc>
                <a:tc>
                  <a:txBody>
                    <a:bodyPr/>
                    <a:lstStyle/>
                    <a:p>
                      <a:pPr algn="l" fontAlgn="t"/>
                      <a:r>
                        <a:rPr lang="en-US" sz="1000">
                          <a:effectLst/>
                        </a:rPr>
                        <a:t>Difficulties with personal finances due to high unemployment rates in the country places paying for cervical cancer prevention as low on the list of priorities</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a:effectLst/>
                        </a:rPr>
                        <a:t>Women were likely to appear for cervical cancer screening if it was free and transportation costs were reimbursed</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530678083"/>
                  </a:ext>
                </a:extLst>
              </a:tr>
              <a:tr h="313411">
                <a:tc vMerge="1">
                  <a:txBody>
                    <a:bodyPr/>
                    <a:lstStyle/>
                    <a:p>
                      <a:endParaRPr lang="en-US"/>
                    </a:p>
                  </a:txBody>
                  <a:tcPr/>
                </a:tc>
                <a:tc>
                  <a:txBody>
                    <a:bodyPr/>
                    <a:lstStyle/>
                    <a:p>
                      <a:pPr algn="l" fontAlgn="t"/>
                      <a:r>
                        <a:rPr lang="en-US" sz="1000">
                          <a:effectLst/>
                        </a:rPr>
                        <a:t>The cost of transportation to health facilities is an additional financial deterrent</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A6A6A6"/>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tc>
                  <a:txBody>
                    <a:bodyPr/>
                    <a:lstStyle/>
                    <a:p>
                      <a:pPr algn="l" fontAlgn="t"/>
                      <a:r>
                        <a:rPr lang="en-US" sz="1000" dirty="0">
                          <a:effectLst/>
                        </a:rPr>
                        <a:t> </a:t>
                      </a:r>
                    </a:p>
                  </a:txBody>
                  <a:tcPr marL="4035" marR="4035" marT="4035" marB="4035">
                    <a:lnL w="7620" cap="flat" cmpd="sng" algn="ctr">
                      <a:solidFill>
                        <a:srgbClr val="A6A6A6"/>
                      </a:solidFill>
                      <a:prstDash val="solid"/>
                      <a:round/>
                      <a:headEnd type="none" w="med" len="med"/>
                      <a:tailEnd type="none" w="med" len="med"/>
                    </a:lnL>
                    <a:lnR w="7620" cap="flat" cmpd="sng" algn="ctr">
                      <a:solidFill>
                        <a:srgbClr val="D5D5D5"/>
                      </a:solidFill>
                      <a:prstDash val="solid"/>
                      <a:round/>
                      <a:headEnd type="none" w="med" len="med"/>
                      <a:tailEnd type="none" w="med" len="med"/>
                    </a:lnR>
                    <a:lnT w="7620" cap="flat" cmpd="sng" algn="ctr">
                      <a:solidFill>
                        <a:srgbClr val="A6A6A6"/>
                      </a:solidFill>
                      <a:prstDash val="solid"/>
                      <a:round/>
                      <a:headEnd type="none" w="med" len="med"/>
                      <a:tailEnd type="none" w="med" len="med"/>
                    </a:lnT>
                    <a:lnB w="762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594842830"/>
                  </a:ext>
                </a:extLst>
              </a:tr>
            </a:tbl>
          </a:graphicData>
        </a:graphic>
      </p:graphicFrame>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1027962"/>
      </p:ext>
    </p:extLst>
  </p:cSld>
  <p:clrMapOvr>
    <a:masterClrMapping/>
  </p:clrMapOvr>
</p:sld>
</file>

<file path=ppt/theme/theme1.xml><?xml version="1.0" encoding="utf-8"?>
<a:theme xmlns:a="http://schemas.openxmlformats.org/drawingml/2006/main" name="RetrospectVTI">
  <a:themeElements>
    <a:clrScheme name="MONO">
      <a:dk1>
        <a:srgbClr val="000000"/>
      </a:dk1>
      <a:lt1>
        <a:srgbClr val="ECEEF7"/>
      </a:lt1>
      <a:dk2>
        <a:srgbClr val="000000"/>
      </a:dk2>
      <a:lt2>
        <a:srgbClr val="F5F8FF"/>
      </a:lt2>
      <a:accent1>
        <a:srgbClr val="ECEEF7"/>
      </a:accent1>
      <a:accent2>
        <a:srgbClr val="F5F8FF"/>
      </a:accent2>
      <a:accent3>
        <a:srgbClr val="A1A2A9"/>
      </a:accent3>
      <a:accent4>
        <a:srgbClr val="141514"/>
      </a:accent4>
      <a:accent5>
        <a:srgbClr val="000000"/>
      </a:accent5>
      <a:accent6>
        <a:srgbClr val="96969C"/>
      </a:accent6>
      <a:hlink>
        <a:srgbClr val="5F6063"/>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inimalist_Light_Sales Pitch_02_Win32_AS_v3" id="{A204E388-A84B-4CC6-98FC-54ED9900B3CD}" vid="{1AF041A9-EA2C-4539-9272-70AF2168FE9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29FA76-0C86-4BF1-99F1-A3115FBFFAB0}">
  <ds:schemaRefs>
    <ds:schemaRef ds:uri="http://schemas.microsoft.com/sharepoint/v3/contenttype/forms"/>
  </ds:schemaRefs>
</ds:datastoreItem>
</file>

<file path=customXml/itemProps2.xml><?xml version="1.0" encoding="utf-8"?>
<ds:datastoreItem xmlns:ds="http://schemas.openxmlformats.org/officeDocument/2006/customXml" ds:itemID="{44FAF7B5-E40C-46BE-9C83-DA251FCAE61E}">
  <ds:schemaRefs>
    <ds:schemaRef ds:uri="http://schemas.microsoft.com/office/2006/metadata/propertie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16c05727-aa75-4e4a-9b5f-8a80a1165891"/>
    <ds:schemaRef ds:uri="http://purl.org/dc/elements/1.1/"/>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E0A43D08-F4F9-4D95-9CB2-7DE3744160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Minimalist sales pitch</Template>
  <TotalTime>0</TotalTime>
  <Words>1426</Words>
  <Application>Microsoft Office PowerPoint</Application>
  <PresentationFormat>Widescreen</PresentationFormat>
  <Paragraphs>212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Helvetica Neue Medium</vt:lpstr>
      <vt:lpstr>RetrospectVTI</vt:lpstr>
      <vt:lpstr>Challenges and opportunities associated with cervical cancer screening programs in a low income, high HIV prevalence context</vt:lpstr>
      <vt:lpstr>Background</vt:lpstr>
      <vt:lpstr>The Context in Cameroon</vt:lpstr>
      <vt:lpstr>Aims of the study</vt:lpstr>
      <vt:lpstr>Study setting and population</vt:lpstr>
      <vt:lpstr>Study Design</vt:lpstr>
      <vt:lpstr>Data processing &amp; Analysis</vt:lpstr>
      <vt:lpstr>Table 1. Demographic characteristics of women in the study</vt:lpstr>
      <vt:lpstr>MICRO-level (individual) FACTORS</vt:lpstr>
      <vt:lpstr>Meso-level (Community Norms &amp; Social Networks) FACTORS</vt:lpstr>
      <vt:lpstr>Macro-level (structural: Health systems &amp; Policy) FACTORS</vt:lpstr>
      <vt:lpstr>Discussion</vt:lpstr>
      <vt:lpstr>Strengths &amp; Limitations</vt:lpstr>
      <vt:lpstr>Conclusion</vt:lpstr>
      <vt:lpstr>References</vt:lpstr>
      <vt:lpstr>Questions?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2021-07-16T15:35:30Z</dcterms:created>
  <dcterms:modified xsi:type="dcterms:W3CDTF">2021-07-21T13:22:25Z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